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Abril Fatface" charset="1" panose="02000503000000020003"/>
      <p:regular r:id="rId25"/>
    </p:embeddedFont>
    <p:embeddedFont>
      <p:font typeface="Arapey" charset="1" panose="02000000000000000000"/>
      <p:regular r:id="rId26"/>
    </p:embeddedFont>
    <p:embeddedFont>
      <p:font typeface="HK Grotesk Semi-Bold" charset="1" panose="00000700000000000000"/>
      <p:regular r:id="rId27"/>
    </p:embeddedFont>
    <p:embeddedFont>
      <p:font typeface="Arapey Bold" charset="1" panose="02000000000000000000"/>
      <p:regular r:id="rId28"/>
    </p:embeddedFont>
    <p:embeddedFont>
      <p:font typeface="Anton" charset="1" panose="000005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jpeg" Type="http://schemas.openxmlformats.org/officeDocument/2006/relationships/image"/><Relationship Id="rId7" Target="../media/image43.jpeg" Type="http://schemas.openxmlformats.org/officeDocument/2006/relationships/image"/><Relationship Id="rId8" Target="../media/image44.png" Type="http://schemas.openxmlformats.org/officeDocument/2006/relationships/image"/><Relationship Id="rId9" Target="../media/image4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 Id="rId8" Target="../media/image5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6.png" Type="http://schemas.openxmlformats.org/officeDocument/2006/relationships/image"/><Relationship Id="rId5" Target="../media/image57.png" Type="http://schemas.openxmlformats.org/officeDocument/2006/relationships/image"/><Relationship Id="rId6" Target="../media/image5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13" Target="../media/image31.png" Type="http://schemas.openxmlformats.org/officeDocument/2006/relationships/image"/><Relationship Id="rId14" Target="../media/image32.svg" Type="http://schemas.openxmlformats.org/officeDocument/2006/relationships/image"/><Relationship Id="rId15" Target="../media/image33.png" Type="http://schemas.openxmlformats.org/officeDocument/2006/relationships/image"/><Relationship Id="rId16" Target="../media/image34.svg" Type="http://schemas.openxmlformats.org/officeDocument/2006/relationships/image"/><Relationship Id="rId17" Target="../media/image35.png" Type="http://schemas.openxmlformats.org/officeDocument/2006/relationships/image"/><Relationship Id="rId18" Target="../media/image36.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svg" Type="http://schemas.openxmlformats.org/officeDocument/2006/relationships/image"/><Relationship Id="rId7" Target="../media/image25.sv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1572" y="-225796"/>
            <a:ext cx="1075215" cy="8566501"/>
            <a:chOff x="0" y="0"/>
            <a:chExt cx="283184" cy="2256198"/>
          </a:xfrm>
        </p:grpSpPr>
        <p:sp>
          <p:nvSpPr>
            <p:cNvPr name="Freeform 3" id="3"/>
            <p:cNvSpPr/>
            <p:nvPr/>
          </p:nvSpPr>
          <p:spPr>
            <a:xfrm flipH="false" flipV="false" rot="0">
              <a:off x="0" y="0"/>
              <a:ext cx="283184" cy="2256198"/>
            </a:xfrm>
            <a:custGeom>
              <a:avLst/>
              <a:gdLst/>
              <a:ahLst/>
              <a:cxnLst/>
              <a:rect r="r" b="b" t="t" l="l"/>
              <a:pathLst>
                <a:path h="2256198" w="283184">
                  <a:moveTo>
                    <a:pt x="0" y="0"/>
                  </a:moveTo>
                  <a:lnTo>
                    <a:pt x="283184" y="0"/>
                  </a:lnTo>
                  <a:lnTo>
                    <a:pt x="283184" y="2256198"/>
                  </a:lnTo>
                  <a:lnTo>
                    <a:pt x="0" y="2256198"/>
                  </a:lnTo>
                  <a:close/>
                </a:path>
              </a:pathLst>
            </a:custGeom>
            <a:solidFill>
              <a:srgbClr val="00234C"/>
            </a:solidFill>
          </p:spPr>
        </p:sp>
        <p:sp>
          <p:nvSpPr>
            <p:cNvPr name="TextBox 4" id="4"/>
            <p:cNvSpPr txBox="true"/>
            <p:nvPr/>
          </p:nvSpPr>
          <p:spPr>
            <a:xfrm>
              <a:off x="0" y="-38100"/>
              <a:ext cx="283184" cy="229429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539075" y="-225796"/>
            <a:ext cx="1139539" cy="10512796"/>
            <a:chOff x="0" y="0"/>
            <a:chExt cx="300126" cy="2768802"/>
          </a:xfrm>
        </p:grpSpPr>
        <p:sp>
          <p:nvSpPr>
            <p:cNvPr name="Freeform 6" id="6"/>
            <p:cNvSpPr/>
            <p:nvPr/>
          </p:nvSpPr>
          <p:spPr>
            <a:xfrm flipH="false" flipV="false" rot="0">
              <a:off x="0" y="0"/>
              <a:ext cx="300126" cy="2768802"/>
            </a:xfrm>
            <a:custGeom>
              <a:avLst/>
              <a:gdLst/>
              <a:ahLst/>
              <a:cxnLst/>
              <a:rect r="r" b="b" t="t" l="l"/>
              <a:pathLst>
                <a:path h="2768802" w="300126">
                  <a:moveTo>
                    <a:pt x="0" y="0"/>
                  </a:moveTo>
                  <a:lnTo>
                    <a:pt x="300126" y="0"/>
                  </a:lnTo>
                  <a:lnTo>
                    <a:pt x="300126" y="2768802"/>
                  </a:lnTo>
                  <a:lnTo>
                    <a:pt x="0" y="2768802"/>
                  </a:lnTo>
                  <a:close/>
                </a:path>
              </a:pathLst>
            </a:custGeom>
            <a:solidFill>
              <a:srgbClr val="00234C"/>
            </a:solidFill>
          </p:spPr>
        </p:sp>
        <p:sp>
          <p:nvSpPr>
            <p:cNvPr name="TextBox 7" id="7"/>
            <p:cNvSpPr txBox="true"/>
            <p:nvPr/>
          </p:nvSpPr>
          <p:spPr>
            <a:xfrm>
              <a:off x="0" y="-38100"/>
              <a:ext cx="300126" cy="280690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0" y="6877700"/>
            <a:ext cx="4347673" cy="3409300"/>
          </a:xfrm>
          <a:custGeom>
            <a:avLst/>
            <a:gdLst/>
            <a:ahLst/>
            <a:cxnLst/>
            <a:rect r="r" b="b" t="t" l="l"/>
            <a:pathLst>
              <a:path h="3409300" w="4347673">
                <a:moveTo>
                  <a:pt x="0" y="0"/>
                </a:moveTo>
                <a:lnTo>
                  <a:pt x="4347673" y="0"/>
                </a:lnTo>
                <a:lnTo>
                  <a:pt x="4347673" y="3409300"/>
                </a:lnTo>
                <a:lnTo>
                  <a:pt x="0" y="3409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true" rot="5320249">
            <a:off x="15223897" y="7125079"/>
            <a:ext cx="3716737" cy="2914541"/>
          </a:xfrm>
          <a:custGeom>
            <a:avLst/>
            <a:gdLst/>
            <a:ahLst/>
            <a:cxnLst/>
            <a:rect r="r" b="b" t="t" l="l"/>
            <a:pathLst>
              <a:path h="2914541" w="3716737">
                <a:moveTo>
                  <a:pt x="3716737" y="2914542"/>
                </a:moveTo>
                <a:lnTo>
                  <a:pt x="0" y="2914542"/>
                </a:lnTo>
                <a:lnTo>
                  <a:pt x="0" y="0"/>
                </a:lnTo>
                <a:lnTo>
                  <a:pt x="3716737" y="0"/>
                </a:lnTo>
                <a:lnTo>
                  <a:pt x="3716737" y="291454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804962" y="3251833"/>
            <a:ext cx="14777070" cy="2113915"/>
          </a:xfrm>
          <a:prstGeom prst="rect">
            <a:avLst/>
          </a:prstGeom>
        </p:spPr>
        <p:txBody>
          <a:bodyPr anchor="t" rtlCol="false" tIns="0" lIns="0" bIns="0" rIns="0">
            <a:spAutoFit/>
          </a:bodyPr>
          <a:lstStyle/>
          <a:p>
            <a:pPr algn="ctr">
              <a:lnSpc>
                <a:spcPts val="8329"/>
              </a:lnSpc>
            </a:pPr>
            <a:r>
              <a:rPr lang="en-US" sz="6999">
                <a:solidFill>
                  <a:srgbClr val="0B2F3D"/>
                </a:solidFill>
                <a:latin typeface="Abril Fatface"/>
                <a:ea typeface="Abril Fatface"/>
                <a:cs typeface="Abril Fatface"/>
                <a:sym typeface="Abril Fatface"/>
              </a:rPr>
              <a:t>SYSTÈME DE TRAITEMENT EN TEMPS RÉEL DES DONNÉES IOT </a:t>
            </a:r>
          </a:p>
        </p:txBody>
      </p:sp>
      <p:sp>
        <p:nvSpPr>
          <p:cNvPr name="TextBox 11" id="11"/>
          <p:cNvSpPr txBox="true"/>
          <p:nvPr/>
        </p:nvSpPr>
        <p:spPr>
          <a:xfrm rot="0">
            <a:off x="1654033" y="5713702"/>
            <a:ext cx="14793886" cy="515620"/>
          </a:xfrm>
          <a:prstGeom prst="rect">
            <a:avLst/>
          </a:prstGeom>
        </p:spPr>
        <p:txBody>
          <a:bodyPr anchor="t" rtlCol="false" tIns="0" lIns="0" bIns="0" rIns="0">
            <a:spAutoFit/>
          </a:bodyPr>
          <a:lstStyle/>
          <a:p>
            <a:pPr algn="ctr">
              <a:lnSpc>
                <a:spcPts val="3799"/>
              </a:lnSpc>
            </a:pPr>
            <a:r>
              <a:rPr lang="en-US" sz="3799" spc="334">
                <a:solidFill>
                  <a:srgbClr val="0B2F3D"/>
                </a:solidFill>
                <a:latin typeface="Arapey"/>
                <a:ea typeface="Arapey"/>
                <a:cs typeface="Arapey"/>
                <a:sym typeface="Arapey"/>
              </a:rPr>
              <a:t>ARCHITECTURE BIG DATA AVEC KAFKA, SPARK ET HDFS</a:t>
            </a:r>
          </a:p>
        </p:txBody>
      </p:sp>
      <p:sp>
        <p:nvSpPr>
          <p:cNvPr name="TextBox 12" id="12"/>
          <p:cNvSpPr txBox="true"/>
          <p:nvPr/>
        </p:nvSpPr>
        <p:spPr>
          <a:xfrm rot="0">
            <a:off x="1594736" y="6829099"/>
            <a:ext cx="14777070" cy="1858026"/>
          </a:xfrm>
          <a:prstGeom prst="rect">
            <a:avLst/>
          </a:prstGeom>
        </p:spPr>
        <p:txBody>
          <a:bodyPr anchor="t" rtlCol="false" tIns="0" lIns="0" bIns="0" rIns="0">
            <a:spAutoFit/>
          </a:bodyPr>
          <a:lstStyle/>
          <a:p>
            <a:pPr algn="ctr">
              <a:lnSpc>
                <a:spcPts val="5064"/>
              </a:lnSpc>
            </a:pPr>
            <a:r>
              <a:rPr lang="en-US" sz="3225">
                <a:solidFill>
                  <a:srgbClr val="0B2F3D"/>
                </a:solidFill>
                <a:latin typeface="Abril Fatface"/>
                <a:ea typeface="Abril Fatface"/>
                <a:cs typeface="Abril Fatface"/>
                <a:sym typeface="Abril Fatface"/>
              </a:rPr>
              <a:t>Réalisé par : SOUIDAK Firdaous</a:t>
            </a:r>
          </a:p>
          <a:p>
            <a:pPr algn="ctr">
              <a:lnSpc>
                <a:spcPts val="5064"/>
              </a:lnSpc>
            </a:pPr>
            <a:r>
              <a:rPr lang="en-US" sz="3225">
                <a:solidFill>
                  <a:srgbClr val="0B2F3D"/>
                </a:solidFill>
                <a:latin typeface="Abril Fatface"/>
                <a:ea typeface="Abril Fatface"/>
                <a:cs typeface="Abril Fatface"/>
                <a:sym typeface="Abril Fatface"/>
              </a:rPr>
              <a:t>Encadré par : Mr. BADIR Hassan</a:t>
            </a:r>
          </a:p>
          <a:p>
            <a:pPr algn="ctr">
              <a:lnSpc>
                <a:spcPts val="5064"/>
              </a:lnSpc>
            </a:pPr>
            <a:r>
              <a:rPr lang="en-US" sz="3225">
                <a:solidFill>
                  <a:srgbClr val="0B2F3D"/>
                </a:solidFill>
                <a:latin typeface="Abril Fatface"/>
                <a:ea typeface="Abril Fatface"/>
                <a:cs typeface="Abril Fatface"/>
                <a:sym typeface="Abril Fatface"/>
              </a:rPr>
              <a:t>Année Universitaire : 2025-2026</a:t>
            </a:r>
          </a:p>
        </p:txBody>
      </p:sp>
      <p:sp>
        <p:nvSpPr>
          <p:cNvPr name="TextBox 13" id="13"/>
          <p:cNvSpPr txBox="true"/>
          <p:nvPr/>
        </p:nvSpPr>
        <p:spPr>
          <a:xfrm rot="0">
            <a:off x="9162873" y="1116645"/>
            <a:ext cx="4288184" cy="495920"/>
          </a:xfrm>
          <a:prstGeom prst="rect">
            <a:avLst/>
          </a:prstGeom>
        </p:spPr>
        <p:txBody>
          <a:bodyPr anchor="t" rtlCol="false" tIns="0" lIns="0" bIns="0" rIns="0">
            <a:spAutoFit/>
          </a:bodyPr>
          <a:lstStyle/>
          <a:p>
            <a:pPr algn="r" marL="0" indent="0" lvl="0">
              <a:lnSpc>
                <a:spcPts val="3921"/>
              </a:lnSpc>
            </a:pPr>
            <a:r>
              <a:rPr lang="en-US" b="true" sz="3268" spc="294">
                <a:solidFill>
                  <a:srgbClr val="FFFFFF"/>
                </a:solidFill>
                <a:latin typeface="HK Grotesk Semi-Bold"/>
                <a:ea typeface="HK Grotesk Semi-Bold"/>
                <a:cs typeface="HK Grotesk Semi-Bold"/>
                <a:sym typeface="HK Grotesk Semi-Bold"/>
              </a:rPr>
              <a:t>JANVIER 2026</a:t>
            </a:r>
          </a:p>
        </p:txBody>
      </p:sp>
      <p:sp>
        <p:nvSpPr>
          <p:cNvPr name="Freeform 14" id="14"/>
          <p:cNvSpPr/>
          <p:nvPr/>
        </p:nvSpPr>
        <p:spPr>
          <a:xfrm flipH="false" flipV="false" rot="0">
            <a:off x="1175802" y="355967"/>
            <a:ext cx="2753798" cy="1540405"/>
          </a:xfrm>
          <a:custGeom>
            <a:avLst/>
            <a:gdLst/>
            <a:ahLst/>
            <a:cxnLst/>
            <a:rect r="r" b="b" t="t" l="l"/>
            <a:pathLst>
              <a:path h="1540405" w="2753798">
                <a:moveTo>
                  <a:pt x="0" y="0"/>
                </a:moveTo>
                <a:lnTo>
                  <a:pt x="2753798" y="0"/>
                </a:lnTo>
                <a:lnTo>
                  <a:pt x="2753798" y="1540405"/>
                </a:lnTo>
                <a:lnTo>
                  <a:pt x="0" y="1540405"/>
                </a:lnTo>
                <a:lnTo>
                  <a:pt x="0" y="0"/>
                </a:lnTo>
                <a:close/>
              </a:path>
            </a:pathLst>
          </a:custGeom>
          <a:blipFill>
            <a:blip r:embed="rId4"/>
            <a:stretch>
              <a:fillRect l="0" t="0" r="0" b="0"/>
            </a:stretch>
          </a:blipFill>
        </p:spPr>
      </p:sp>
      <p:sp>
        <p:nvSpPr>
          <p:cNvPr name="Freeform 15" id="15"/>
          <p:cNvSpPr/>
          <p:nvPr/>
        </p:nvSpPr>
        <p:spPr>
          <a:xfrm flipH="false" flipV="false" rot="0">
            <a:off x="14918424" y="198929"/>
            <a:ext cx="2340876" cy="2340876"/>
          </a:xfrm>
          <a:custGeom>
            <a:avLst/>
            <a:gdLst/>
            <a:ahLst/>
            <a:cxnLst/>
            <a:rect r="r" b="b" t="t" l="l"/>
            <a:pathLst>
              <a:path h="2340876" w="2340876">
                <a:moveTo>
                  <a:pt x="0" y="0"/>
                </a:moveTo>
                <a:lnTo>
                  <a:pt x="2340876" y="0"/>
                </a:lnTo>
                <a:lnTo>
                  <a:pt x="2340876" y="2340876"/>
                </a:lnTo>
                <a:lnTo>
                  <a:pt x="0" y="2340876"/>
                </a:lnTo>
                <a:lnTo>
                  <a:pt x="0" y="0"/>
                </a:lnTo>
                <a:close/>
              </a:path>
            </a:pathLst>
          </a:custGeom>
          <a:blipFill>
            <a:blip r:embed="rId5"/>
            <a:stretch>
              <a:fillRect l="0" t="0" r="0" b="0"/>
            </a:stretch>
          </a:blipFill>
        </p:spPr>
      </p:sp>
      <p:sp>
        <p:nvSpPr>
          <p:cNvPr name="TextBox 16" id="16"/>
          <p:cNvSpPr txBox="true"/>
          <p:nvPr/>
        </p:nvSpPr>
        <p:spPr>
          <a:xfrm rot="0">
            <a:off x="4321758" y="533985"/>
            <a:ext cx="9682231" cy="1273598"/>
          </a:xfrm>
          <a:prstGeom prst="rect">
            <a:avLst/>
          </a:prstGeom>
        </p:spPr>
        <p:txBody>
          <a:bodyPr anchor="t" rtlCol="false" tIns="0" lIns="0" bIns="0" rIns="0">
            <a:spAutoFit/>
          </a:bodyPr>
          <a:lstStyle/>
          <a:p>
            <a:pPr algn="ctr">
              <a:lnSpc>
                <a:spcPts val="3403"/>
              </a:lnSpc>
            </a:pPr>
            <a:r>
              <a:rPr lang="en-US" sz="2431">
                <a:solidFill>
                  <a:srgbClr val="000000"/>
                </a:solidFill>
                <a:latin typeface="Arapey Bold"/>
                <a:ea typeface="Arapey Bold"/>
                <a:cs typeface="Arapey Bold"/>
                <a:sym typeface="Arapey Bold"/>
              </a:rPr>
              <a:t>Ecole Nationale des Sciences Appliquées de Tanger </a:t>
            </a:r>
          </a:p>
          <a:p>
            <a:pPr algn="ctr">
              <a:lnSpc>
                <a:spcPts val="3403"/>
              </a:lnSpc>
            </a:pPr>
            <a:r>
              <a:rPr lang="en-US" sz="2431">
                <a:solidFill>
                  <a:srgbClr val="000000"/>
                </a:solidFill>
                <a:latin typeface="Arapey Bold"/>
                <a:ea typeface="Arapey Bold"/>
                <a:cs typeface="Arapey Bold"/>
                <a:sym typeface="Arapey Bold"/>
              </a:rPr>
              <a:t>Université Abdelmalek Essaâdi</a:t>
            </a:r>
          </a:p>
          <a:p>
            <a:pPr algn="ctr">
              <a:lnSpc>
                <a:spcPts val="3403"/>
              </a:lnSpc>
            </a:pPr>
            <a:r>
              <a:rPr lang="en-US" sz="2431">
                <a:solidFill>
                  <a:srgbClr val="000000"/>
                </a:solidFill>
                <a:latin typeface="Arapey Bold"/>
                <a:ea typeface="Arapey Bold"/>
                <a:cs typeface="Arapey Bold"/>
                <a:sym typeface="Arapey Bold"/>
              </a:rPr>
              <a:t>Année Universitaire : 2025-2026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793590" y="65621"/>
            <a:ext cx="3644581" cy="2857959"/>
          </a:xfrm>
          <a:custGeom>
            <a:avLst/>
            <a:gdLst/>
            <a:ahLst/>
            <a:cxnLst/>
            <a:rect r="r" b="b" t="t" l="l"/>
            <a:pathLst>
              <a:path h="2857959" w="3644581">
                <a:moveTo>
                  <a:pt x="3644580" y="2857959"/>
                </a:moveTo>
                <a:lnTo>
                  <a:pt x="0" y="2857959"/>
                </a:lnTo>
                <a:lnTo>
                  <a:pt x="0" y="0"/>
                </a:lnTo>
                <a:lnTo>
                  <a:pt x="3644580" y="0"/>
                </a:lnTo>
                <a:lnTo>
                  <a:pt x="3644580" y="2857959"/>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53044" y="2638822"/>
            <a:ext cx="4148552" cy="894083"/>
            <a:chOff x="0" y="0"/>
            <a:chExt cx="1092623" cy="235479"/>
          </a:xfrm>
        </p:grpSpPr>
        <p:sp>
          <p:nvSpPr>
            <p:cNvPr name="Freeform 4" id="4"/>
            <p:cNvSpPr/>
            <p:nvPr/>
          </p:nvSpPr>
          <p:spPr>
            <a:xfrm flipH="false" flipV="false" rot="0">
              <a:off x="0" y="0"/>
              <a:ext cx="1092623" cy="235479"/>
            </a:xfrm>
            <a:custGeom>
              <a:avLst/>
              <a:gdLst/>
              <a:ahLst/>
              <a:cxnLst/>
              <a:rect r="r" b="b" t="t" l="l"/>
              <a:pathLst>
                <a:path h="235479" w="1092623">
                  <a:moveTo>
                    <a:pt x="0" y="0"/>
                  </a:moveTo>
                  <a:lnTo>
                    <a:pt x="1092623" y="0"/>
                  </a:lnTo>
                  <a:lnTo>
                    <a:pt x="1092623" y="235479"/>
                  </a:lnTo>
                  <a:lnTo>
                    <a:pt x="0" y="235479"/>
                  </a:lnTo>
                  <a:close/>
                </a:path>
              </a:pathLst>
            </a:custGeom>
            <a:solidFill>
              <a:srgbClr val="00234C"/>
            </a:solidFill>
          </p:spPr>
        </p:sp>
        <p:sp>
          <p:nvSpPr>
            <p:cNvPr name="TextBox 5" id="5"/>
            <p:cNvSpPr txBox="true"/>
            <p:nvPr/>
          </p:nvSpPr>
          <p:spPr>
            <a:xfrm>
              <a:off x="0" y="-57150"/>
              <a:ext cx="1092623" cy="292629"/>
            </a:xfrm>
            <a:prstGeom prst="rect">
              <a:avLst/>
            </a:prstGeom>
          </p:spPr>
          <p:txBody>
            <a:bodyPr anchor="ctr" rtlCol="false" tIns="50800" lIns="50800" bIns="50800" rIns="50800"/>
            <a:lstStyle/>
            <a:p>
              <a:pPr algn="ctr">
                <a:lnSpc>
                  <a:spcPts val="4899"/>
                </a:lnSpc>
                <a:spcBef>
                  <a:spcPct val="0"/>
                </a:spcBef>
              </a:pPr>
            </a:p>
          </p:txBody>
        </p:sp>
      </p:grpSp>
      <p:grpSp>
        <p:nvGrpSpPr>
          <p:cNvPr name="Group 6" id="6"/>
          <p:cNvGrpSpPr/>
          <p:nvPr/>
        </p:nvGrpSpPr>
        <p:grpSpPr>
          <a:xfrm rot="0">
            <a:off x="7071102" y="2638822"/>
            <a:ext cx="4148552" cy="894083"/>
            <a:chOff x="0" y="0"/>
            <a:chExt cx="1092623" cy="235479"/>
          </a:xfrm>
        </p:grpSpPr>
        <p:sp>
          <p:nvSpPr>
            <p:cNvPr name="Freeform 7" id="7"/>
            <p:cNvSpPr/>
            <p:nvPr/>
          </p:nvSpPr>
          <p:spPr>
            <a:xfrm flipH="false" flipV="false" rot="0">
              <a:off x="0" y="0"/>
              <a:ext cx="1092623" cy="235479"/>
            </a:xfrm>
            <a:custGeom>
              <a:avLst/>
              <a:gdLst/>
              <a:ahLst/>
              <a:cxnLst/>
              <a:rect r="r" b="b" t="t" l="l"/>
              <a:pathLst>
                <a:path h="235479" w="1092623">
                  <a:moveTo>
                    <a:pt x="0" y="0"/>
                  </a:moveTo>
                  <a:lnTo>
                    <a:pt x="1092623" y="0"/>
                  </a:lnTo>
                  <a:lnTo>
                    <a:pt x="1092623" y="235479"/>
                  </a:lnTo>
                  <a:lnTo>
                    <a:pt x="0" y="235479"/>
                  </a:lnTo>
                  <a:close/>
                </a:path>
              </a:pathLst>
            </a:custGeom>
            <a:solidFill>
              <a:srgbClr val="B4C4C4"/>
            </a:solidFill>
          </p:spPr>
        </p:sp>
        <p:sp>
          <p:nvSpPr>
            <p:cNvPr name="TextBox 8" id="8"/>
            <p:cNvSpPr txBox="true"/>
            <p:nvPr/>
          </p:nvSpPr>
          <p:spPr>
            <a:xfrm>
              <a:off x="0" y="-57150"/>
              <a:ext cx="1092623" cy="292629"/>
            </a:xfrm>
            <a:prstGeom prst="rect">
              <a:avLst/>
            </a:prstGeom>
          </p:spPr>
          <p:txBody>
            <a:bodyPr anchor="ctr" rtlCol="false" tIns="50800" lIns="50800" bIns="50800" rIns="50800"/>
            <a:lstStyle/>
            <a:p>
              <a:pPr algn="ctr">
                <a:lnSpc>
                  <a:spcPts val="4899"/>
                </a:lnSpc>
                <a:spcBef>
                  <a:spcPct val="0"/>
                </a:spcBef>
              </a:pPr>
            </a:p>
          </p:txBody>
        </p:sp>
      </p:grpSp>
      <p:grpSp>
        <p:nvGrpSpPr>
          <p:cNvPr name="Group 9" id="9"/>
          <p:cNvGrpSpPr/>
          <p:nvPr/>
        </p:nvGrpSpPr>
        <p:grpSpPr>
          <a:xfrm rot="0">
            <a:off x="11886404" y="2638822"/>
            <a:ext cx="4148552" cy="894083"/>
            <a:chOff x="0" y="0"/>
            <a:chExt cx="1092623" cy="235479"/>
          </a:xfrm>
        </p:grpSpPr>
        <p:sp>
          <p:nvSpPr>
            <p:cNvPr name="Freeform 10" id="10"/>
            <p:cNvSpPr/>
            <p:nvPr/>
          </p:nvSpPr>
          <p:spPr>
            <a:xfrm flipH="false" flipV="false" rot="0">
              <a:off x="0" y="0"/>
              <a:ext cx="1092623" cy="235479"/>
            </a:xfrm>
            <a:custGeom>
              <a:avLst/>
              <a:gdLst/>
              <a:ahLst/>
              <a:cxnLst/>
              <a:rect r="r" b="b" t="t" l="l"/>
              <a:pathLst>
                <a:path h="235479" w="1092623">
                  <a:moveTo>
                    <a:pt x="0" y="0"/>
                  </a:moveTo>
                  <a:lnTo>
                    <a:pt x="1092623" y="0"/>
                  </a:lnTo>
                  <a:lnTo>
                    <a:pt x="1092623" y="235479"/>
                  </a:lnTo>
                  <a:lnTo>
                    <a:pt x="0" y="235479"/>
                  </a:lnTo>
                  <a:close/>
                </a:path>
              </a:pathLst>
            </a:custGeom>
            <a:solidFill>
              <a:srgbClr val="808686"/>
            </a:solidFill>
          </p:spPr>
        </p:sp>
        <p:sp>
          <p:nvSpPr>
            <p:cNvPr name="TextBox 11" id="11"/>
            <p:cNvSpPr txBox="true"/>
            <p:nvPr/>
          </p:nvSpPr>
          <p:spPr>
            <a:xfrm>
              <a:off x="0" y="-57150"/>
              <a:ext cx="1092623" cy="292629"/>
            </a:xfrm>
            <a:prstGeom prst="rect">
              <a:avLst/>
            </a:prstGeom>
          </p:spPr>
          <p:txBody>
            <a:bodyPr anchor="ctr" rtlCol="false" tIns="50800" lIns="50800" bIns="50800" rIns="50800"/>
            <a:lstStyle/>
            <a:p>
              <a:pPr algn="ctr">
                <a:lnSpc>
                  <a:spcPts val="4899"/>
                </a:lnSpc>
                <a:spcBef>
                  <a:spcPct val="0"/>
                </a:spcBef>
              </a:pPr>
            </a:p>
          </p:txBody>
        </p:sp>
      </p:grpSp>
      <p:grpSp>
        <p:nvGrpSpPr>
          <p:cNvPr name="Group 12" id="12"/>
          <p:cNvGrpSpPr/>
          <p:nvPr/>
        </p:nvGrpSpPr>
        <p:grpSpPr>
          <a:xfrm rot="0">
            <a:off x="2244897" y="6401656"/>
            <a:ext cx="4148552" cy="894083"/>
            <a:chOff x="0" y="0"/>
            <a:chExt cx="1092623" cy="235479"/>
          </a:xfrm>
        </p:grpSpPr>
        <p:sp>
          <p:nvSpPr>
            <p:cNvPr name="Freeform 13" id="13"/>
            <p:cNvSpPr/>
            <p:nvPr/>
          </p:nvSpPr>
          <p:spPr>
            <a:xfrm flipH="false" flipV="false" rot="0">
              <a:off x="0" y="0"/>
              <a:ext cx="1092623" cy="235479"/>
            </a:xfrm>
            <a:custGeom>
              <a:avLst/>
              <a:gdLst/>
              <a:ahLst/>
              <a:cxnLst/>
              <a:rect r="r" b="b" t="t" l="l"/>
              <a:pathLst>
                <a:path h="235479" w="1092623">
                  <a:moveTo>
                    <a:pt x="0" y="0"/>
                  </a:moveTo>
                  <a:lnTo>
                    <a:pt x="1092623" y="0"/>
                  </a:lnTo>
                  <a:lnTo>
                    <a:pt x="1092623" y="235479"/>
                  </a:lnTo>
                  <a:lnTo>
                    <a:pt x="0" y="235479"/>
                  </a:lnTo>
                  <a:close/>
                </a:path>
              </a:pathLst>
            </a:custGeom>
            <a:solidFill>
              <a:srgbClr val="FFBA78"/>
            </a:solidFill>
          </p:spPr>
        </p:sp>
        <p:sp>
          <p:nvSpPr>
            <p:cNvPr name="TextBox 14" id="14"/>
            <p:cNvSpPr txBox="true"/>
            <p:nvPr/>
          </p:nvSpPr>
          <p:spPr>
            <a:xfrm>
              <a:off x="0" y="-57150"/>
              <a:ext cx="1092623" cy="292629"/>
            </a:xfrm>
            <a:prstGeom prst="rect">
              <a:avLst/>
            </a:prstGeom>
          </p:spPr>
          <p:txBody>
            <a:bodyPr anchor="ctr" rtlCol="false" tIns="50800" lIns="50800" bIns="50800" rIns="50800"/>
            <a:lstStyle/>
            <a:p>
              <a:pPr algn="ctr">
                <a:lnSpc>
                  <a:spcPts val="4899"/>
                </a:lnSpc>
                <a:spcBef>
                  <a:spcPct val="0"/>
                </a:spcBef>
              </a:pPr>
            </a:p>
          </p:txBody>
        </p:sp>
      </p:grpSp>
      <p:grpSp>
        <p:nvGrpSpPr>
          <p:cNvPr name="Group 15" id="15"/>
          <p:cNvGrpSpPr/>
          <p:nvPr/>
        </p:nvGrpSpPr>
        <p:grpSpPr>
          <a:xfrm rot="0">
            <a:off x="7062954" y="6401656"/>
            <a:ext cx="4148552" cy="894083"/>
            <a:chOff x="0" y="0"/>
            <a:chExt cx="1092623" cy="235479"/>
          </a:xfrm>
        </p:grpSpPr>
        <p:sp>
          <p:nvSpPr>
            <p:cNvPr name="Freeform 16" id="16"/>
            <p:cNvSpPr/>
            <p:nvPr/>
          </p:nvSpPr>
          <p:spPr>
            <a:xfrm flipH="false" flipV="false" rot="0">
              <a:off x="0" y="0"/>
              <a:ext cx="1092623" cy="235479"/>
            </a:xfrm>
            <a:custGeom>
              <a:avLst/>
              <a:gdLst/>
              <a:ahLst/>
              <a:cxnLst/>
              <a:rect r="r" b="b" t="t" l="l"/>
              <a:pathLst>
                <a:path h="235479" w="1092623">
                  <a:moveTo>
                    <a:pt x="0" y="0"/>
                  </a:moveTo>
                  <a:lnTo>
                    <a:pt x="1092623" y="0"/>
                  </a:lnTo>
                  <a:lnTo>
                    <a:pt x="1092623" y="235479"/>
                  </a:lnTo>
                  <a:lnTo>
                    <a:pt x="0" y="235479"/>
                  </a:lnTo>
                  <a:close/>
                </a:path>
              </a:pathLst>
            </a:custGeom>
            <a:solidFill>
              <a:srgbClr val="FC8409"/>
            </a:solidFill>
          </p:spPr>
        </p:sp>
        <p:sp>
          <p:nvSpPr>
            <p:cNvPr name="TextBox 17" id="17"/>
            <p:cNvSpPr txBox="true"/>
            <p:nvPr/>
          </p:nvSpPr>
          <p:spPr>
            <a:xfrm>
              <a:off x="0" y="-57150"/>
              <a:ext cx="1092623" cy="292629"/>
            </a:xfrm>
            <a:prstGeom prst="rect">
              <a:avLst/>
            </a:prstGeom>
          </p:spPr>
          <p:txBody>
            <a:bodyPr anchor="ctr" rtlCol="false" tIns="50800" lIns="50800" bIns="50800" rIns="50800"/>
            <a:lstStyle/>
            <a:p>
              <a:pPr algn="ctr">
                <a:lnSpc>
                  <a:spcPts val="4899"/>
                </a:lnSpc>
                <a:spcBef>
                  <a:spcPct val="0"/>
                </a:spcBef>
              </a:pPr>
            </a:p>
          </p:txBody>
        </p:sp>
      </p:grpSp>
      <p:grpSp>
        <p:nvGrpSpPr>
          <p:cNvPr name="Group 18" id="18"/>
          <p:cNvGrpSpPr/>
          <p:nvPr/>
        </p:nvGrpSpPr>
        <p:grpSpPr>
          <a:xfrm rot="0">
            <a:off x="11878256" y="6401656"/>
            <a:ext cx="4148552" cy="894083"/>
            <a:chOff x="0" y="0"/>
            <a:chExt cx="1092623" cy="235479"/>
          </a:xfrm>
        </p:grpSpPr>
        <p:sp>
          <p:nvSpPr>
            <p:cNvPr name="Freeform 19" id="19"/>
            <p:cNvSpPr/>
            <p:nvPr/>
          </p:nvSpPr>
          <p:spPr>
            <a:xfrm flipH="false" flipV="false" rot="0">
              <a:off x="0" y="0"/>
              <a:ext cx="1092623" cy="235479"/>
            </a:xfrm>
            <a:custGeom>
              <a:avLst/>
              <a:gdLst/>
              <a:ahLst/>
              <a:cxnLst/>
              <a:rect r="r" b="b" t="t" l="l"/>
              <a:pathLst>
                <a:path h="235479" w="1092623">
                  <a:moveTo>
                    <a:pt x="0" y="0"/>
                  </a:moveTo>
                  <a:lnTo>
                    <a:pt x="1092623" y="0"/>
                  </a:lnTo>
                  <a:lnTo>
                    <a:pt x="1092623" y="235479"/>
                  </a:lnTo>
                  <a:lnTo>
                    <a:pt x="0" y="235479"/>
                  </a:lnTo>
                  <a:close/>
                </a:path>
              </a:pathLst>
            </a:custGeom>
            <a:solidFill>
              <a:srgbClr val="8F4304"/>
            </a:solidFill>
          </p:spPr>
        </p:sp>
        <p:sp>
          <p:nvSpPr>
            <p:cNvPr name="TextBox 20" id="20"/>
            <p:cNvSpPr txBox="true"/>
            <p:nvPr/>
          </p:nvSpPr>
          <p:spPr>
            <a:xfrm>
              <a:off x="0" y="-57150"/>
              <a:ext cx="1092623" cy="292629"/>
            </a:xfrm>
            <a:prstGeom prst="rect">
              <a:avLst/>
            </a:prstGeom>
          </p:spPr>
          <p:txBody>
            <a:bodyPr anchor="ctr" rtlCol="false" tIns="50800" lIns="50800" bIns="50800" rIns="50800"/>
            <a:lstStyle/>
            <a:p>
              <a:pPr algn="ctr">
                <a:lnSpc>
                  <a:spcPts val="4899"/>
                </a:lnSpc>
                <a:spcBef>
                  <a:spcPct val="0"/>
                </a:spcBef>
              </a:pPr>
            </a:p>
          </p:txBody>
        </p:sp>
      </p:grpSp>
      <p:sp>
        <p:nvSpPr>
          <p:cNvPr name="Freeform 21" id="21"/>
          <p:cNvSpPr/>
          <p:nvPr/>
        </p:nvSpPr>
        <p:spPr>
          <a:xfrm flipH="false" flipV="false" rot="0">
            <a:off x="3183383" y="3541817"/>
            <a:ext cx="2142479" cy="2332319"/>
          </a:xfrm>
          <a:custGeom>
            <a:avLst/>
            <a:gdLst/>
            <a:ahLst/>
            <a:cxnLst/>
            <a:rect r="r" b="b" t="t" l="l"/>
            <a:pathLst>
              <a:path h="2332319" w="2142479">
                <a:moveTo>
                  <a:pt x="0" y="0"/>
                </a:moveTo>
                <a:lnTo>
                  <a:pt x="2142479" y="0"/>
                </a:lnTo>
                <a:lnTo>
                  <a:pt x="2142479" y="2332318"/>
                </a:lnTo>
                <a:lnTo>
                  <a:pt x="0" y="2332318"/>
                </a:lnTo>
                <a:lnTo>
                  <a:pt x="0" y="0"/>
                </a:lnTo>
                <a:close/>
              </a:path>
            </a:pathLst>
          </a:custGeom>
          <a:blipFill>
            <a:blip r:embed="rId4"/>
            <a:stretch>
              <a:fillRect l="0" t="0" r="0" b="0"/>
            </a:stretch>
          </a:blipFill>
        </p:spPr>
      </p:sp>
      <p:sp>
        <p:nvSpPr>
          <p:cNvPr name="Freeform 22" id="22"/>
          <p:cNvSpPr/>
          <p:nvPr/>
        </p:nvSpPr>
        <p:spPr>
          <a:xfrm flipH="false" flipV="false" rot="0">
            <a:off x="7619176" y="3741842"/>
            <a:ext cx="3109554" cy="1725802"/>
          </a:xfrm>
          <a:custGeom>
            <a:avLst/>
            <a:gdLst/>
            <a:ahLst/>
            <a:cxnLst/>
            <a:rect r="r" b="b" t="t" l="l"/>
            <a:pathLst>
              <a:path h="1725802" w="3109554">
                <a:moveTo>
                  <a:pt x="0" y="0"/>
                </a:moveTo>
                <a:lnTo>
                  <a:pt x="3109553" y="0"/>
                </a:lnTo>
                <a:lnTo>
                  <a:pt x="3109553" y="1725802"/>
                </a:lnTo>
                <a:lnTo>
                  <a:pt x="0" y="1725802"/>
                </a:lnTo>
                <a:lnTo>
                  <a:pt x="0" y="0"/>
                </a:lnTo>
                <a:close/>
              </a:path>
            </a:pathLst>
          </a:custGeom>
          <a:blipFill>
            <a:blip r:embed="rId5"/>
            <a:stretch>
              <a:fillRect l="0" t="0" r="0" b="0"/>
            </a:stretch>
          </a:blipFill>
        </p:spPr>
      </p:sp>
      <p:sp>
        <p:nvSpPr>
          <p:cNvPr name="Freeform 23" id="23"/>
          <p:cNvSpPr/>
          <p:nvPr/>
        </p:nvSpPr>
        <p:spPr>
          <a:xfrm flipH="false" flipV="false" rot="0">
            <a:off x="12719396" y="3757715"/>
            <a:ext cx="2466272" cy="2116420"/>
          </a:xfrm>
          <a:custGeom>
            <a:avLst/>
            <a:gdLst/>
            <a:ahLst/>
            <a:cxnLst/>
            <a:rect r="r" b="b" t="t" l="l"/>
            <a:pathLst>
              <a:path h="2116420" w="2466272">
                <a:moveTo>
                  <a:pt x="0" y="0"/>
                </a:moveTo>
                <a:lnTo>
                  <a:pt x="2466272" y="0"/>
                </a:lnTo>
                <a:lnTo>
                  <a:pt x="2466272" y="2116420"/>
                </a:lnTo>
                <a:lnTo>
                  <a:pt x="0" y="2116420"/>
                </a:lnTo>
                <a:lnTo>
                  <a:pt x="0" y="0"/>
                </a:lnTo>
                <a:close/>
              </a:path>
            </a:pathLst>
          </a:custGeom>
          <a:blipFill>
            <a:blip r:embed="rId6"/>
            <a:stretch>
              <a:fillRect l="0" t="-16530" r="0" b="0"/>
            </a:stretch>
          </a:blipFill>
        </p:spPr>
      </p:sp>
      <p:sp>
        <p:nvSpPr>
          <p:cNvPr name="Freeform 24" id="24"/>
          <p:cNvSpPr/>
          <p:nvPr/>
        </p:nvSpPr>
        <p:spPr>
          <a:xfrm flipH="false" flipV="false" rot="0">
            <a:off x="2467204" y="7400514"/>
            <a:ext cx="3821330" cy="3032576"/>
          </a:xfrm>
          <a:custGeom>
            <a:avLst/>
            <a:gdLst/>
            <a:ahLst/>
            <a:cxnLst/>
            <a:rect r="r" b="b" t="t" l="l"/>
            <a:pathLst>
              <a:path h="3032576" w="3821330">
                <a:moveTo>
                  <a:pt x="0" y="0"/>
                </a:moveTo>
                <a:lnTo>
                  <a:pt x="3821330" y="0"/>
                </a:lnTo>
                <a:lnTo>
                  <a:pt x="3821330" y="3032576"/>
                </a:lnTo>
                <a:lnTo>
                  <a:pt x="0" y="3032576"/>
                </a:lnTo>
                <a:lnTo>
                  <a:pt x="0" y="0"/>
                </a:lnTo>
                <a:close/>
              </a:path>
            </a:pathLst>
          </a:custGeom>
          <a:blipFill>
            <a:blip r:embed="rId7"/>
            <a:stretch>
              <a:fillRect l="0" t="-15508" r="0" b="0"/>
            </a:stretch>
          </a:blipFill>
        </p:spPr>
      </p:sp>
      <p:sp>
        <p:nvSpPr>
          <p:cNvPr name="Freeform 25" id="25"/>
          <p:cNvSpPr/>
          <p:nvPr/>
        </p:nvSpPr>
        <p:spPr>
          <a:xfrm flipH="false" flipV="false" rot="0">
            <a:off x="7321115" y="7514814"/>
            <a:ext cx="3587590" cy="2018019"/>
          </a:xfrm>
          <a:custGeom>
            <a:avLst/>
            <a:gdLst/>
            <a:ahLst/>
            <a:cxnLst/>
            <a:rect r="r" b="b" t="t" l="l"/>
            <a:pathLst>
              <a:path h="2018019" w="3587590">
                <a:moveTo>
                  <a:pt x="0" y="0"/>
                </a:moveTo>
                <a:lnTo>
                  <a:pt x="3587589" y="0"/>
                </a:lnTo>
                <a:lnTo>
                  <a:pt x="3587589" y="2018019"/>
                </a:lnTo>
                <a:lnTo>
                  <a:pt x="0" y="2018019"/>
                </a:lnTo>
                <a:lnTo>
                  <a:pt x="0" y="0"/>
                </a:lnTo>
                <a:close/>
              </a:path>
            </a:pathLst>
          </a:custGeom>
          <a:blipFill>
            <a:blip r:embed="rId8"/>
            <a:stretch>
              <a:fillRect l="0" t="0" r="0" b="0"/>
            </a:stretch>
          </a:blipFill>
        </p:spPr>
      </p:sp>
      <p:sp>
        <p:nvSpPr>
          <p:cNvPr name="Freeform 26" id="26"/>
          <p:cNvSpPr/>
          <p:nvPr/>
        </p:nvSpPr>
        <p:spPr>
          <a:xfrm flipH="false" flipV="false" rot="0">
            <a:off x="13114377" y="7410039"/>
            <a:ext cx="1806906" cy="2326489"/>
          </a:xfrm>
          <a:custGeom>
            <a:avLst/>
            <a:gdLst/>
            <a:ahLst/>
            <a:cxnLst/>
            <a:rect r="r" b="b" t="t" l="l"/>
            <a:pathLst>
              <a:path h="2326489" w="1806906">
                <a:moveTo>
                  <a:pt x="0" y="0"/>
                </a:moveTo>
                <a:lnTo>
                  <a:pt x="1806906" y="0"/>
                </a:lnTo>
                <a:lnTo>
                  <a:pt x="1806906" y="2326488"/>
                </a:lnTo>
                <a:lnTo>
                  <a:pt x="0" y="2326488"/>
                </a:lnTo>
                <a:lnTo>
                  <a:pt x="0" y="0"/>
                </a:lnTo>
                <a:close/>
              </a:path>
            </a:pathLst>
          </a:custGeom>
          <a:blipFill>
            <a:blip r:embed="rId9"/>
            <a:stretch>
              <a:fillRect l="0" t="0" r="0" b="0"/>
            </a:stretch>
          </a:blipFill>
        </p:spPr>
      </p:sp>
      <p:sp>
        <p:nvSpPr>
          <p:cNvPr name="TextBox 27" id="27"/>
          <p:cNvSpPr txBox="true"/>
          <p:nvPr/>
        </p:nvSpPr>
        <p:spPr>
          <a:xfrm rot="0">
            <a:off x="3183383" y="590043"/>
            <a:ext cx="11448200" cy="1618616"/>
          </a:xfrm>
          <a:prstGeom prst="rect">
            <a:avLst/>
          </a:prstGeom>
        </p:spPr>
        <p:txBody>
          <a:bodyPr anchor="t" rtlCol="false" tIns="0" lIns="0" bIns="0" rIns="0">
            <a:spAutoFit/>
          </a:bodyPr>
          <a:lstStyle/>
          <a:p>
            <a:pPr algn="ctr">
              <a:lnSpc>
                <a:spcPts val="13159"/>
              </a:lnSpc>
            </a:pPr>
            <a:r>
              <a:rPr lang="en-US" sz="9399">
                <a:solidFill>
                  <a:srgbClr val="CE6200"/>
                </a:solidFill>
                <a:latin typeface="Anton"/>
                <a:ea typeface="Anton"/>
                <a:cs typeface="Anton"/>
                <a:sym typeface="Anton"/>
              </a:rPr>
              <a:t>TECHNOLOGIES UTILISÉES</a:t>
            </a:r>
          </a:p>
        </p:txBody>
      </p:sp>
      <p:sp>
        <p:nvSpPr>
          <p:cNvPr name="TextBox 28" id="28"/>
          <p:cNvSpPr txBox="true"/>
          <p:nvPr/>
        </p:nvSpPr>
        <p:spPr>
          <a:xfrm rot="0">
            <a:off x="2563994" y="2751415"/>
            <a:ext cx="3526653" cy="558165"/>
          </a:xfrm>
          <a:prstGeom prst="rect">
            <a:avLst/>
          </a:prstGeom>
        </p:spPr>
        <p:txBody>
          <a:bodyPr anchor="t" rtlCol="false" tIns="0" lIns="0" bIns="0" rIns="0">
            <a:spAutoFit/>
          </a:bodyPr>
          <a:lstStyle/>
          <a:p>
            <a:pPr algn="ctr">
              <a:lnSpc>
                <a:spcPts val="4304"/>
              </a:lnSpc>
            </a:pPr>
            <a:r>
              <a:rPr lang="en-US" sz="3499">
                <a:solidFill>
                  <a:srgbClr val="FFFFFF"/>
                </a:solidFill>
                <a:latin typeface="Arapey Bold"/>
                <a:ea typeface="Arapey Bold"/>
                <a:cs typeface="Arapey Bold"/>
                <a:sym typeface="Arapey Bold"/>
              </a:rPr>
              <a:t>Apache Kafka</a:t>
            </a:r>
          </a:p>
        </p:txBody>
      </p:sp>
      <p:sp>
        <p:nvSpPr>
          <p:cNvPr name="TextBox 29" id="29"/>
          <p:cNvSpPr txBox="true"/>
          <p:nvPr/>
        </p:nvSpPr>
        <p:spPr>
          <a:xfrm rot="0">
            <a:off x="7382051" y="2758726"/>
            <a:ext cx="3526653" cy="558165"/>
          </a:xfrm>
          <a:prstGeom prst="rect">
            <a:avLst/>
          </a:prstGeom>
        </p:spPr>
        <p:txBody>
          <a:bodyPr anchor="t" rtlCol="false" tIns="0" lIns="0" bIns="0" rIns="0">
            <a:spAutoFit/>
          </a:bodyPr>
          <a:lstStyle/>
          <a:p>
            <a:pPr algn="ctr">
              <a:lnSpc>
                <a:spcPts val="4304"/>
              </a:lnSpc>
            </a:pPr>
            <a:r>
              <a:rPr lang="en-US" sz="3499">
                <a:solidFill>
                  <a:srgbClr val="FFFFFF"/>
                </a:solidFill>
                <a:latin typeface="Arapey Bold"/>
                <a:ea typeface="Arapey Bold"/>
                <a:cs typeface="Arapey Bold"/>
                <a:sym typeface="Arapey Bold"/>
              </a:rPr>
              <a:t>Apache Spark</a:t>
            </a:r>
          </a:p>
        </p:txBody>
      </p:sp>
      <p:sp>
        <p:nvSpPr>
          <p:cNvPr name="TextBox 30" id="30"/>
          <p:cNvSpPr txBox="true"/>
          <p:nvPr/>
        </p:nvSpPr>
        <p:spPr>
          <a:xfrm rot="0">
            <a:off x="12197353" y="2751415"/>
            <a:ext cx="3526653" cy="558165"/>
          </a:xfrm>
          <a:prstGeom prst="rect">
            <a:avLst/>
          </a:prstGeom>
        </p:spPr>
        <p:txBody>
          <a:bodyPr anchor="t" rtlCol="false" tIns="0" lIns="0" bIns="0" rIns="0">
            <a:spAutoFit/>
          </a:bodyPr>
          <a:lstStyle/>
          <a:p>
            <a:pPr algn="ctr">
              <a:lnSpc>
                <a:spcPts val="4304"/>
              </a:lnSpc>
            </a:pPr>
            <a:r>
              <a:rPr lang="en-US" sz="3499">
                <a:solidFill>
                  <a:srgbClr val="FFFFFF"/>
                </a:solidFill>
                <a:latin typeface="Arapey Bold"/>
                <a:ea typeface="Arapey Bold"/>
                <a:cs typeface="Arapey Bold"/>
                <a:sym typeface="Arapey Bold"/>
              </a:rPr>
              <a:t>Hadoop HDFS</a:t>
            </a:r>
          </a:p>
        </p:txBody>
      </p:sp>
      <p:sp>
        <p:nvSpPr>
          <p:cNvPr name="TextBox 31" id="31"/>
          <p:cNvSpPr txBox="true"/>
          <p:nvPr/>
        </p:nvSpPr>
        <p:spPr>
          <a:xfrm rot="0">
            <a:off x="2555846" y="6514248"/>
            <a:ext cx="3526653" cy="558165"/>
          </a:xfrm>
          <a:prstGeom prst="rect">
            <a:avLst/>
          </a:prstGeom>
        </p:spPr>
        <p:txBody>
          <a:bodyPr anchor="t" rtlCol="false" tIns="0" lIns="0" bIns="0" rIns="0">
            <a:spAutoFit/>
          </a:bodyPr>
          <a:lstStyle/>
          <a:p>
            <a:pPr algn="ctr">
              <a:lnSpc>
                <a:spcPts val="4304"/>
              </a:lnSpc>
            </a:pPr>
            <a:r>
              <a:rPr lang="en-US" sz="3499">
                <a:solidFill>
                  <a:srgbClr val="FFFFFF"/>
                </a:solidFill>
                <a:latin typeface="Arapey Bold"/>
                <a:ea typeface="Arapey Bold"/>
                <a:cs typeface="Arapey Bold"/>
                <a:sym typeface="Arapey Bold"/>
              </a:rPr>
              <a:t>Apache Impala</a:t>
            </a:r>
          </a:p>
        </p:txBody>
      </p:sp>
      <p:sp>
        <p:nvSpPr>
          <p:cNvPr name="TextBox 32" id="32"/>
          <p:cNvSpPr txBox="true"/>
          <p:nvPr/>
        </p:nvSpPr>
        <p:spPr>
          <a:xfrm rot="0">
            <a:off x="7373904" y="6514248"/>
            <a:ext cx="3526653" cy="558165"/>
          </a:xfrm>
          <a:prstGeom prst="rect">
            <a:avLst/>
          </a:prstGeom>
        </p:spPr>
        <p:txBody>
          <a:bodyPr anchor="t" rtlCol="false" tIns="0" lIns="0" bIns="0" rIns="0">
            <a:spAutoFit/>
          </a:bodyPr>
          <a:lstStyle/>
          <a:p>
            <a:pPr algn="ctr">
              <a:lnSpc>
                <a:spcPts val="4304"/>
              </a:lnSpc>
            </a:pPr>
            <a:r>
              <a:rPr lang="en-US" sz="3499">
                <a:solidFill>
                  <a:srgbClr val="FFFFFF"/>
                </a:solidFill>
                <a:latin typeface="Arapey Bold"/>
                <a:ea typeface="Arapey Bold"/>
                <a:cs typeface="Arapey Bold"/>
                <a:sym typeface="Arapey Bold"/>
              </a:rPr>
              <a:t>Docker</a:t>
            </a:r>
          </a:p>
        </p:txBody>
      </p:sp>
      <p:sp>
        <p:nvSpPr>
          <p:cNvPr name="TextBox 33" id="33"/>
          <p:cNvSpPr txBox="true"/>
          <p:nvPr/>
        </p:nvSpPr>
        <p:spPr>
          <a:xfrm rot="0">
            <a:off x="12189206" y="6514248"/>
            <a:ext cx="3526653" cy="558165"/>
          </a:xfrm>
          <a:prstGeom prst="rect">
            <a:avLst/>
          </a:prstGeom>
        </p:spPr>
        <p:txBody>
          <a:bodyPr anchor="t" rtlCol="false" tIns="0" lIns="0" bIns="0" rIns="0">
            <a:spAutoFit/>
          </a:bodyPr>
          <a:lstStyle/>
          <a:p>
            <a:pPr algn="ctr">
              <a:lnSpc>
                <a:spcPts val="4304"/>
              </a:lnSpc>
            </a:pPr>
            <a:r>
              <a:rPr lang="en-US" sz="3499">
                <a:solidFill>
                  <a:srgbClr val="FFFFFF"/>
                </a:solidFill>
                <a:latin typeface="Arapey Bold"/>
                <a:ea typeface="Arapey Bold"/>
                <a:cs typeface="Arapey Bold"/>
                <a:sym typeface="Arapey Bold"/>
              </a:rPr>
              <a:t>Flask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531729" y="-1737506"/>
            <a:ext cx="19819729" cy="3592326"/>
          </a:xfrm>
          <a:custGeom>
            <a:avLst/>
            <a:gdLst/>
            <a:ahLst/>
            <a:cxnLst/>
            <a:rect r="r" b="b" t="t" l="l"/>
            <a:pathLst>
              <a:path h="3592326" w="19819729">
                <a:moveTo>
                  <a:pt x="19819729" y="3592326"/>
                </a:moveTo>
                <a:lnTo>
                  <a:pt x="0" y="3592326"/>
                </a:lnTo>
                <a:lnTo>
                  <a:pt x="0" y="0"/>
                </a:lnTo>
                <a:lnTo>
                  <a:pt x="19819729" y="0"/>
                </a:lnTo>
                <a:lnTo>
                  <a:pt x="19819729" y="359232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3450" y="3688785"/>
            <a:ext cx="16468521" cy="4590600"/>
          </a:xfrm>
          <a:custGeom>
            <a:avLst/>
            <a:gdLst/>
            <a:ahLst/>
            <a:cxnLst/>
            <a:rect r="r" b="b" t="t" l="l"/>
            <a:pathLst>
              <a:path h="4590600" w="16468521">
                <a:moveTo>
                  <a:pt x="0" y="0"/>
                </a:moveTo>
                <a:lnTo>
                  <a:pt x="16468521" y="0"/>
                </a:lnTo>
                <a:lnTo>
                  <a:pt x="16468521" y="4590600"/>
                </a:lnTo>
                <a:lnTo>
                  <a:pt x="0" y="4590600"/>
                </a:lnTo>
                <a:lnTo>
                  <a:pt x="0" y="0"/>
                </a:lnTo>
                <a:close/>
              </a:path>
            </a:pathLst>
          </a:custGeom>
          <a:blipFill>
            <a:blip r:embed="rId4"/>
            <a:stretch>
              <a:fillRect l="0" t="0" r="0" b="0"/>
            </a:stretch>
          </a:blipFill>
        </p:spPr>
      </p:sp>
      <p:sp>
        <p:nvSpPr>
          <p:cNvPr name="TextBox 4" id="4"/>
          <p:cNvSpPr txBox="true"/>
          <p:nvPr/>
        </p:nvSpPr>
        <p:spPr>
          <a:xfrm rot="0">
            <a:off x="3304629" y="1559545"/>
            <a:ext cx="11678741" cy="1618616"/>
          </a:xfrm>
          <a:prstGeom prst="rect">
            <a:avLst/>
          </a:prstGeom>
        </p:spPr>
        <p:txBody>
          <a:bodyPr anchor="t" rtlCol="false" tIns="0" lIns="0" bIns="0" rIns="0">
            <a:spAutoFit/>
          </a:bodyPr>
          <a:lstStyle/>
          <a:p>
            <a:pPr algn="ctr">
              <a:lnSpc>
                <a:spcPts val="13159"/>
              </a:lnSpc>
            </a:pPr>
            <a:r>
              <a:rPr lang="en-US" sz="9399">
                <a:solidFill>
                  <a:srgbClr val="CE6200"/>
                </a:solidFill>
                <a:latin typeface="Anton"/>
                <a:ea typeface="Anton"/>
                <a:cs typeface="Anton"/>
                <a:sym typeface="Anton"/>
              </a:rPr>
              <a:t>MISE EN ŒUVRE DOCKER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539075" y="-225796"/>
            <a:ext cx="1139539" cy="10512796"/>
            <a:chOff x="0" y="0"/>
            <a:chExt cx="300126" cy="2768802"/>
          </a:xfrm>
        </p:grpSpPr>
        <p:sp>
          <p:nvSpPr>
            <p:cNvPr name="Freeform 3" id="3"/>
            <p:cNvSpPr/>
            <p:nvPr/>
          </p:nvSpPr>
          <p:spPr>
            <a:xfrm flipH="false" flipV="false" rot="0">
              <a:off x="0" y="0"/>
              <a:ext cx="300126" cy="2768802"/>
            </a:xfrm>
            <a:custGeom>
              <a:avLst/>
              <a:gdLst/>
              <a:ahLst/>
              <a:cxnLst/>
              <a:rect r="r" b="b" t="t" l="l"/>
              <a:pathLst>
                <a:path h="2768802" w="300126">
                  <a:moveTo>
                    <a:pt x="0" y="0"/>
                  </a:moveTo>
                  <a:lnTo>
                    <a:pt x="300126" y="0"/>
                  </a:lnTo>
                  <a:lnTo>
                    <a:pt x="300126" y="2768802"/>
                  </a:lnTo>
                  <a:lnTo>
                    <a:pt x="0" y="2768802"/>
                  </a:lnTo>
                  <a:close/>
                </a:path>
              </a:pathLst>
            </a:custGeom>
            <a:solidFill>
              <a:srgbClr val="00234C"/>
            </a:solidFill>
          </p:spPr>
        </p:sp>
        <p:sp>
          <p:nvSpPr>
            <p:cNvPr name="TextBox 4" id="4"/>
            <p:cNvSpPr txBox="true"/>
            <p:nvPr/>
          </p:nvSpPr>
          <p:spPr>
            <a:xfrm>
              <a:off x="0" y="-38100"/>
              <a:ext cx="300126" cy="280690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true" rot="5320249">
            <a:off x="15223897" y="7125079"/>
            <a:ext cx="3716737" cy="2914541"/>
          </a:xfrm>
          <a:custGeom>
            <a:avLst/>
            <a:gdLst/>
            <a:ahLst/>
            <a:cxnLst/>
            <a:rect r="r" b="b" t="t" l="l"/>
            <a:pathLst>
              <a:path h="2914541" w="3716737">
                <a:moveTo>
                  <a:pt x="3716737" y="2914542"/>
                </a:moveTo>
                <a:lnTo>
                  <a:pt x="0" y="2914542"/>
                </a:lnTo>
                <a:lnTo>
                  <a:pt x="0" y="0"/>
                </a:lnTo>
                <a:lnTo>
                  <a:pt x="3716737" y="0"/>
                </a:lnTo>
                <a:lnTo>
                  <a:pt x="3716737" y="2914542"/>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91572" y="-225796"/>
            <a:ext cx="1075215" cy="11222055"/>
            <a:chOff x="0" y="0"/>
            <a:chExt cx="283184" cy="2955603"/>
          </a:xfrm>
        </p:grpSpPr>
        <p:sp>
          <p:nvSpPr>
            <p:cNvPr name="Freeform 7" id="7"/>
            <p:cNvSpPr/>
            <p:nvPr/>
          </p:nvSpPr>
          <p:spPr>
            <a:xfrm flipH="false" flipV="false" rot="0">
              <a:off x="0" y="0"/>
              <a:ext cx="283184" cy="2955603"/>
            </a:xfrm>
            <a:custGeom>
              <a:avLst/>
              <a:gdLst/>
              <a:ahLst/>
              <a:cxnLst/>
              <a:rect r="r" b="b" t="t" l="l"/>
              <a:pathLst>
                <a:path h="2955603" w="283184">
                  <a:moveTo>
                    <a:pt x="0" y="0"/>
                  </a:moveTo>
                  <a:lnTo>
                    <a:pt x="283184" y="0"/>
                  </a:lnTo>
                  <a:lnTo>
                    <a:pt x="283184" y="2955603"/>
                  </a:lnTo>
                  <a:lnTo>
                    <a:pt x="0" y="2955603"/>
                  </a:lnTo>
                  <a:close/>
                </a:path>
              </a:pathLst>
            </a:custGeom>
            <a:solidFill>
              <a:srgbClr val="00234C"/>
            </a:solidFill>
          </p:spPr>
        </p:sp>
        <p:sp>
          <p:nvSpPr>
            <p:cNvPr name="TextBox 8" id="8"/>
            <p:cNvSpPr txBox="true"/>
            <p:nvPr/>
          </p:nvSpPr>
          <p:spPr>
            <a:xfrm>
              <a:off x="0" y="-38100"/>
              <a:ext cx="283184" cy="299370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377471" y="2505089"/>
            <a:ext cx="8729665" cy="2122818"/>
          </a:xfrm>
          <a:custGeom>
            <a:avLst/>
            <a:gdLst/>
            <a:ahLst/>
            <a:cxnLst/>
            <a:rect r="r" b="b" t="t" l="l"/>
            <a:pathLst>
              <a:path h="2122818" w="8729665">
                <a:moveTo>
                  <a:pt x="0" y="0"/>
                </a:moveTo>
                <a:lnTo>
                  <a:pt x="8729665" y="0"/>
                </a:lnTo>
                <a:lnTo>
                  <a:pt x="8729665" y="2122818"/>
                </a:lnTo>
                <a:lnTo>
                  <a:pt x="0" y="2122818"/>
                </a:lnTo>
                <a:lnTo>
                  <a:pt x="0" y="0"/>
                </a:lnTo>
                <a:close/>
              </a:path>
            </a:pathLst>
          </a:custGeom>
          <a:blipFill>
            <a:blip r:embed="rId4"/>
            <a:stretch>
              <a:fillRect l="0" t="0" r="0" b="0"/>
            </a:stretch>
          </a:blipFill>
        </p:spPr>
      </p:sp>
      <p:sp>
        <p:nvSpPr>
          <p:cNvPr name="Freeform 10" id="10"/>
          <p:cNvSpPr/>
          <p:nvPr/>
        </p:nvSpPr>
        <p:spPr>
          <a:xfrm flipH="false" flipV="false" rot="0">
            <a:off x="5958041" y="4913657"/>
            <a:ext cx="11301259" cy="2429771"/>
          </a:xfrm>
          <a:custGeom>
            <a:avLst/>
            <a:gdLst/>
            <a:ahLst/>
            <a:cxnLst/>
            <a:rect r="r" b="b" t="t" l="l"/>
            <a:pathLst>
              <a:path h="2429771" w="11301259">
                <a:moveTo>
                  <a:pt x="0" y="0"/>
                </a:moveTo>
                <a:lnTo>
                  <a:pt x="11301259" y="0"/>
                </a:lnTo>
                <a:lnTo>
                  <a:pt x="11301259" y="2429771"/>
                </a:lnTo>
                <a:lnTo>
                  <a:pt x="0" y="2429771"/>
                </a:lnTo>
                <a:lnTo>
                  <a:pt x="0" y="0"/>
                </a:lnTo>
                <a:close/>
              </a:path>
            </a:pathLst>
          </a:custGeom>
          <a:blipFill>
            <a:blip r:embed="rId5"/>
            <a:stretch>
              <a:fillRect l="0" t="0" r="0" b="0"/>
            </a:stretch>
          </a:blipFill>
        </p:spPr>
      </p:sp>
      <p:sp>
        <p:nvSpPr>
          <p:cNvPr name="Freeform 11" id="11"/>
          <p:cNvSpPr/>
          <p:nvPr/>
        </p:nvSpPr>
        <p:spPr>
          <a:xfrm flipH="false" flipV="false" rot="0">
            <a:off x="1377471" y="7629178"/>
            <a:ext cx="8729665" cy="2269713"/>
          </a:xfrm>
          <a:custGeom>
            <a:avLst/>
            <a:gdLst/>
            <a:ahLst/>
            <a:cxnLst/>
            <a:rect r="r" b="b" t="t" l="l"/>
            <a:pathLst>
              <a:path h="2269713" w="8729665">
                <a:moveTo>
                  <a:pt x="0" y="0"/>
                </a:moveTo>
                <a:lnTo>
                  <a:pt x="8729665" y="0"/>
                </a:lnTo>
                <a:lnTo>
                  <a:pt x="8729665" y="2269713"/>
                </a:lnTo>
                <a:lnTo>
                  <a:pt x="0" y="2269713"/>
                </a:lnTo>
                <a:lnTo>
                  <a:pt x="0" y="0"/>
                </a:lnTo>
                <a:close/>
              </a:path>
            </a:pathLst>
          </a:custGeom>
          <a:blipFill>
            <a:blip r:embed="rId6"/>
            <a:stretch>
              <a:fillRect l="0" t="0" r="0" b="0"/>
            </a:stretch>
          </a:blipFill>
        </p:spPr>
      </p:sp>
      <p:sp>
        <p:nvSpPr>
          <p:cNvPr name="TextBox 12" id="12"/>
          <p:cNvSpPr txBox="true"/>
          <p:nvPr/>
        </p:nvSpPr>
        <p:spPr>
          <a:xfrm rot="0">
            <a:off x="2424357" y="567070"/>
            <a:ext cx="12436450" cy="1566544"/>
          </a:xfrm>
          <a:prstGeom prst="rect">
            <a:avLst/>
          </a:prstGeom>
        </p:spPr>
        <p:txBody>
          <a:bodyPr anchor="t" rtlCol="false" tIns="0" lIns="0" bIns="0" rIns="0">
            <a:spAutoFit/>
          </a:bodyPr>
          <a:lstStyle/>
          <a:p>
            <a:pPr algn="ctr">
              <a:lnSpc>
                <a:spcPts val="12880"/>
              </a:lnSpc>
            </a:pPr>
            <a:r>
              <a:rPr lang="en-US" sz="9200">
                <a:solidFill>
                  <a:srgbClr val="CE6200"/>
                </a:solidFill>
                <a:latin typeface="Anton"/>
                <a:ea typeface="Anton"/>
                <a:cs typeface="Anton"/>
                <a:sym typeface="Anton"/>
              </a:rPr>
              <a:t>CRÉATION DU TOPIC IOT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539075" y="-225796"/>
            <a:ext cx="1139539" cy="10512796"/>
            <a:chOff x="0" y="0"/>
            <a:chExt cx="300126" cy="2768802"/>
          </a:xfrm>
        </p:grpSpPr>
        <p:sp>
          <p:nvSpPr>
            <p:cNvPr name="Freeform 3" id="3"/>
            <p:cNvSpPr/>
            <p:nvPr/>
          </p:nvSpPr>
          <p:spPr>
            <a:xfrm flipH="false" flipV="false" rot="0">
              <a:off x="0" y="0"/>
              <a:ext cx="300126" cy="2768802"/>
            </a:xfrm>
            <a:custGeom>
              <a:avLst/>
              <a:gdLst/>
              <a:ahLst/>
              <a:cxnLst/>
              <a:rect r="r" b="b" t="t" l="l"/>
              <a:pathLst>
                <a:path h="2768802" w="300126">
                  <a:moveTo>
                    <a:pt x="0" y="0"/>
                  </a:moveTo>
                  <a:lnTo>
                    <a:pt x="300126" y="0"/>
                  </a:lnTo>
                  <a:lnTo>
                    <a:pt x="300126" y="2768802"/>
                  </a:lnTo>
                  <a:lnTo>
                    <a:pt x="0" y="2768802"/>
                  </a:lnTo>
                  <a:close/>
                </a:path>
              </a:pathLst>
            </a:custGeom>
            <a:solidFill>
              <a:srgbClr val="00234C"/>
            </a:solidFill>
          </p:spPr>
        </p:sp>
        <p:sp>
          <p:nvSpPr>
            <p:cNvPr name="TextBox 4" id="4"/>
            <p:cNvSpPr txBox="true"/>
            <p:nvPr/>
          </p:nvSpPr>
          <p:spPr>
            <a:xfrm>
              <a:off x="0" y="-38100"/>
              <a:ext cx="300126" cy="280690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true" rot="5320249">
            <a:off x="15223897" y="7125079"/>
            <a:ext cx="3716737" cy="2914541"/>
          </a:xfrm>
          <a:custGeom>
            <a:avLst/>
            <a:gdLst/>
            <a:ahLst/>
            <a:cxnLst/>
            <a:rect r="r" b="b" t="t" l="l"/>
            <a:pathLst>
              <a:path h="2914541" w="3716737">
                <a:moveTo>
                  <a:pt x="3716737" y="2914542"/>
                </a:moveTo>
                <a:lnTo>
                  <a:pt x="0" y="2914542"/>
                </a:lnTo>
                <a:lnTo>
                  <a:pt x="0" y="0"/>
                </a:lnTo>
                <a:lnTo>
                  <a:pt x="3716737" y="0"/>
                </a:lnTo>
                <a:lnTo>
                  <a:pt x="3716737" y="2914542"/>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91572" y="-225796"/>
            <a:ext cx="1075215" cy="11222055"/>
            <a:chOff x="0" y="0"/>
            <a:chExt cx="283184" cy="2955603"/>
          </a:xfrm>
        </p:grpSpPr>
        <p:sp>
          <p:nvSpPr>
            <p:cNvPr name="Freeform 7" id="7"/>
            <p:cNvSpPr/>
            <p:nvPr/>
          </p:nvSpPr>
          <p:spPr>
            <a:xfrm flipH="false" flipV="false" rot="0">
              <a:off x="0" y="0"/>
              <a:ext cx="283184" cy="2955603"/>
            </a:xfrm>
            <a:custGeom>
              <a:avLst/>
              <a:gdLst/>
              <a:ahLst/>
              <a:cxnLst/>
              <a:rect r="r" b="b" t="t" l="l"/>
              <a:pathLst>
                <a:path h="2955603" w="283184">
                  <a:moveTo>
                    <a:pt x="0" y="0"/>
                  </a:moveTo>
                  <a:lnTo>
                    <a:pt x="283184" y="0"/>
                  </a:lnTo>
                  <a:lnTo>
                    <a:pt x="283184" y="2955603"/>
                  </a:lnTo>
                  <a:lnTo>
                    <a:pt x="0" y="2955603"/>
                  </a:lnTo>
                  <a:close/>
                </a:path>
              </a:pathLst>
            </a:custGeom>
            <a:solidFill>
              <a:srgbClr val="00234C"/>
            </a:solidFill>
          </p:spPr>
        </p:sp>
        <p:sp>
          <p:nvSpPr>
            <p:cNvPr name="TextBox 8" id="8"/>
            <p:cNvSpPr txBox="true"/>
            <p:nvPr/>
          </p:nvSpPr>
          <p:spPr>
            <a:xfrm>
              <a:off x="0" y="-38100"/>
              <a:ext cx="283184" cy="299370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2424357" y="4068994"/>
            <a:ext cx="13108422" cy="5243369"/>
          </a:xfrm>
          <a:custGeom>
            <a:avLst/>
            <a:gdLst/>
            <a:ahLst/>
            <a:cxnLst/>
            <a:rect r="r" b="b" t="t" l="l"/>
            <a:pathLst>
              <a:path h="5243369" w="13108422">
                <a:moveTo>
                  <a:pt x="0" y="0"/>
                </a:moveTo>
                <a:lnTo>
                  <a:pt x="13108422" y="0"/>
                </a:lnTo>
                <a:lnTo>
                  <a:pt x="13108422" y="5243369"/>
                </a:lnTo>
                <a:lnTo>
                  <a:pt x="0" y="5243369"/>
                </a:lnTo>
                <a:lnTo>
                  <a:pt x="0" y="0"/>
                </a:lnTo>
                <a:close/>
              </a:path>
            </a:pathLst>
          </a:custGeom>
          <a:blipFill>
            <a:blip r:embed="rId4"/>
            <a:stretch>
              <a:fillRect l="0" t="0" r="0" b="0"/>
            </a:stretch>
          </a:blipFill>
        </p:spPr>
      </p:sp>
      <p:sp>
        <p:nvSpPr>
          <p:cNvPr name="TextBox 10" id="10"/>
          <p:cNvSpPr txBox="true"/>
          <p:nvPr/>
        </p:nvSpPr>
        <p:spPr>
          <a:xfrm rot="0">
            <a:off x="2424357" y="571267"/>
            <a:ext cx="12436450" cy="3195319"/>
          </a:xfrm>
          <a:prstGeom prst="rect">
            <a:avLst/>
          </a:prstGeom>
        </p:spPr>
        <p:txBody>
          <a:bodyPr anchor="t" rtlCol="false" tIns="0" lIns="0" bIns="0" rIns="0">
            <a:spAutoFit/>
          </a:bodyPr>
          <a:lstStyle/>
          <a:p>
            <a:pPr algn="ctr">
              <a:lnSpc>
                <a:spcPts val="12880"/>
              </a:lnSpc>
            </a:pPr>
            <a:r>
              <a:rPr lang="en-US" sz="9200">
                <a:solidFill>
                  <a:srgbClr val="CE6200"/>
                </a:solidFill>
                <a:latin typeface="Anton"/>
                <a:ea typeface="Anton"/>
                <a:cs typeface="Anton"/>
                <a:sym typeface="Anton"/>
              </a:rPr>
              <a:t>GÉNÉRATION ET INGESTION DES DONNÉES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539075" y="-225796"/>
            <a:ext cx="1139539" cy="10512796"/>
            <a:chOff x="0" y="0"/>
            <a:chExt cx="300126" cy="2768802"/>
          </a:xfrm>
        </p:grpSpPr>
        <p:sp>
          <p:nvSpPr>
            <p:cNvPr name="Freeform 3" id="3"/>
            <p:cNvSpPr/>
            <p:nvPr/>
          </p:nvSpPr>
          <p:spPr>
            <a:xfrm flipH="false" flipV="false" rot="0">
              <a:off x="0" y="0"/>
              <a:ext cx="300126" cy="2768802"/>
            </a:xfrm>
            <a:custGeom>
              <a:avLst/>
              <a:gdLst/>
              <a:ahLst/>
              <a:cxnLst/>
              <a:rect r="r" b="b" t="t" l="l"/>
              <a:pathLst>
                <a:path h="2768802" w="300126">
                  <a:moveTo>
                    <a:pt x="0" y="0"/>
                  </a:moveTo>
                  <a:lnTo>
                    <a:pt x="300126" y="0"/>
                  </a:lnTo>
                  <a:lnTo>
                    <a:pt x="300126" y="2768802"/>
                  </a:lnTo>
                  <a:lnTo>
                    <a:pt x="0" y="2768802"/>
                  </a:lnTo>
                  <a:close/>
                </a:path>
              </a:pathLst>
            </a:custGeom>
            <a:solidFill>
              <a:srgbClr val="00234C"/>
            </a:solidFill>
          </p:spPr>
        </p:sp>
        <p:sp>
          <p:nvSpPr>
            <p:cNvPr name="TextBox 4" id="4"/>
            <p:cNvSpPr txBox="true"/>
            <p:nvPr/>
          </p:nvSpPr>
          <p:spPr>
            <a:xfrm>
              <a:off x="0" y="-38100"/>
              <a:ext cx="300126" cy="280690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true" rot="5320249">
            <a:off x="15776561" y="7665069"/>
            <a:ext cx="3105096" cy="2434913"/>
          </a:xfrm>
          <a:custGeom>
            <a:avLst/>
            <a:gdLst/>
            <a:ahLst/>
            <a:cxnLst/>
            <a:rect r="r" b="b" t="t" l="l"/>
            <a:pathLst>
              <a:path h="2434913" w="3105096">
                <a:moveTo>
                  <a:pt x="3105096" y="2434913"/>
                </a:moveTo>
                <a:lnTo>
                  <a:pt x="0" y="2434913"/>
                </a:lnTo>
                <a:lnTo>
                  <a:pt x="0" y="0"/>
                </a:lnTo>
                <a:lnTo>
                  <a:pt x="3105096" y="0"/>
                </a:lnTo>
                <a:lnTo>
                  <a:pt x="3105096" y="2434913"/>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91572" y="-225796"/>
            <a:ext cx="1075215" cy="11222055"/>
            <a:chOff x="0" y="0"/>
            <a:chExt cx="283184" cy="2955603"/>
          </a:xfrm>
        </p:grpSpPr>
        <p:sp>
          <p:nvSpPr>
            <p:cNvPr name="Freeform 7" id="7"/>
            <p:cNvSpPr/>
            <p:nvPr/>
          </p:nvSpPr>
          <p:spPr>
            <a:xfrm flipH="false" flipV="false" rot="0">
              <a:off x="0" y="0"/>
              <a:ext cx="283184" cy="2955603"/>
            </a:xfrm>
            <a:custGeom>
              <a:avLst/>
              <a:gdLst/>
              <a:ahLst/>
              <a:cxnLst/>
              <a:rect r="r" b="b" t="t" l="l"/>
              <a:pathLst>
                <a:path h="2955603" w="283184">
                  <a:moveTo>
                    <a:pt x="0" y="0"/>
                  </a:moveTo>
                  <a:lnTo>
                    <a:pt x="283184" y="0"/>
                  </a:lnTo>
                  <a:lnTo>
                    <a:pt x="283184" y="2955603"/>
                  </a:lnTo>
                  <a:lnTo>
                    <a:pt x="0" y="2955603"/>
                  </a:lnTo>
                  <a:close/>
                </a:path>
              </a:pathLst>
            </a:custGeom>
            <a:solidFill>
              <a:srgbClr val="00234C"/>
            </a:solidFill>
          </p:spPr>
        </p:sp>
        <p:sp>
          <p:nvSpPr>
            <p:cNvPr name="TextBox 8" id="8"/>
            <p:cNvSpPr txBox="true"/>
            <p:nvPr/>
          </p:nvSpPr>
          <p:spPr>
            <a:xfrm>
              <a:off x="0" y="-38100"/>
              <a:ext cx="283184" cy="299370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510532" y="2611393"/>
            <a:ext cx="8800753" cy="3568809"/>
          </a:xfrm>
          <a:custGeom>
            <a:avLst/>
            <a:gdLst/>
            <a:ahLst/>
            <a:cxnLst/>
            <a:rect r="r" b="b" t="t" l="l"/>
            <a:pathLst>
              <a:path h="3568809" w="8800753">
                <a:moveTo>
                  <a:pt x="0" y="0"/>
                </a:moveTo>
                <a:lnTo>
                  <a:pt x="8800752" y="0"/>
                </a:lnTo>
                <a:lnTo>
                  <a:pt x="8800752" y="3568809"/>
                </a:lnTo>
                <a:lnTo>
                  <a:pt x="0" y="3568809"/>
                </a:lnTo>
                <a:lnTo>
                  <a:pt x="0" y="0"/>
                </a:lnTo>
                <a:close/>
              </a:path>
            </a:pathLst>
          </a:custGeom>
          <a:blipFill>
            <a:blip r:embed="rId4"/>
            <a:stretch>
              <a:fillRect l="0" t="0" r="0" b="0"/>
            </a:stretch>
          </a:blipFill>
        </p:spPr>
      </p:sp>
      <p:sp>
        <p:nvSpPr>
          <p:cNvPr name="Freeform 10" id="10"/>
          <p:cNvSpPr/>
          <p:nvPr/>
        </p:nvSpPr>
        <p:spPr>
          <a:xfrm flipH="false" flipV="false" rot="0">
            <a:off x="1510532" y="6423142"/>
            <a:ext cx="15301655" cy="789014"/>
          </a:xfrm>
          <a:custGeom>
            <a:avLst/>
            <a:gdLst/>
            <a:ahLst/>
            <a:cxnLst/>
            <a:rect r="r" b="b" t="t" l="l"/>
            <a:pathLst>
              <a:path h="789014" w="15301655">
                <a:moveTo>
                  <a:pt x="0" y="0"/>
                </a:moveTo>
                <a:lnTo>
                  <a:pt x="15301655" y="0"/>
                </a:lnTo>
                <a:lnTo>
                  <a:pt x="15301655" y="789014"/>
                </a:lnTo>
                <a:lnTo>
                  <a:pt x="0" y="789014"/>
                </a:lnTo>
                <a:lnTo>
                  <a:pt x="0" y="0"/>
                </a:lnTo>
                <a:close/>
              </a:path>
            </a:pathLst>
          </a:custGeom>
          <a:blipFill>
            <a:blip r:embed="rId5"/>
            <a:stretch>
              <a:fillRect l="0" t="0" r="0" b="-33329"/>
            </a:stretch>
          </a:blipFill>
        </p:spPr>
      </p:sp>
      <p:sp>
        <p:nvSpPr>
          <p:cNvPr name="Freeform 11" id="11"/>
          <p:cNvSpPr/>
          <p:nvPr/>
        </p:nvSpPr>
        <p:spPr>
          <a:xfrm flipH="false" flipV="false" rot="0">
            <a:off x="10568637" y="2610381"/>
            <a:ext cx="6243550" cy="3569821"/>
          </a:xfrm>
          <a:custGeom>
            <a:avLst/>
            <a:gdLst/>
            <a:ahLst/>
            <a:cxnLst/>
            <a:rect r="r" b="b" t="t" l="l"/>
            <a:pathLst>
              <a:path h="3569821" w="6243550">
                <a:moveTo>
                  <a:pt x="0" y="0"/>
                </a:moveTo>
                <a:lnTo>
                  <a:pt x="6243550" y="0"/>
                </a:lnTo>
                <a:lnTo>
                  <a:pt x="6243550" y="3569821"/>
                </a:lnTo>
                <a:lnTo>
                  <a:pt x="0" y="3569821"/>
                </a:lnTo>
                <a:lnTo>
                  <a:pt x="0" y="0"/>
                </a:lnTo>
                <a:close/>
              </a:path>
            </a:pathLst>
          </a:custGeom>
          <a:blipFill>
            <a:blip r:embed="rId6"/>
            <a:stretch>
              <a:fillRect l="0" t="0" r="0" b="-10185"/>
            </a:stretch>
          </a:blipFill>
        </p:spPr>
      </p:sp>
      <p:sp>
        <p:nvSpPr>
          <p:cNvPr name="Freeform 12" id="12"/>
          <p:cNvSpPr/>
          <p:nvPr/>
        </p:nvSpPr>
        <p:spPr>
          <a:xfrm flipH="false" flipV="false" rot="0">
            <a:off x="1510532" y="7477513"/>
            <a:ext cx="8552063" cy="1656962"/>
          </a:xfrm>
          <a:custGeom>
            <a:avLst/>
            <a:gdLst/>
            <a:ahLst/>
            <a:cxnLst/>
            <a:rect r="r" b="b" t="t" l="l"/>
            <a:pathLst>
              <a:path h="1656962" w="8552063">
                <a:moveTo>
                  <a:pt x="0" y="0"/>
                </a:moveTo>
                <a:lnTo>
                  <a:pt x="8552063" y="0"/>
                </a:lnTo>
                <a:lnTo>
                  <a:pt x="8552063" y="1656962"/>
                </a:lnTo>
                <a:lnTo>
                  <a:pt x="0" y="1656962"/>
                </a:lnTo>
                <a:lnTo>
                  <a:pt x="0" y="0"/>
                </a:lnTo>
                <a:close/>
              </a:path>
            </a:pathLst>
          </a:custGeom>
          <a:blipFill>
            <a:blip r:embed="rId7"/>
            <a:stretch>
              <a:fillRect l="0" t="0" r="0" b="0"/>
            </a:stretch>
          </a:blipFill>
        </p:spPr>
      </p:sp>
      <p:sp>
        <p:nvSpPr>
          <p:cNvPr name="Freeform 13" id="13"/>
          <p:cNvSpPr/>
          <p:nvPr/>
        </p:nvSpPr>
        <p:spPr>
          <a:xfrm flipH="false" flipV="false" rot="0">
            <a:off x="10235371" y="7477513"/>
            <a:ext cx="6576816" cy="1656962"/>
          </a:xfrm>
          <a:custGeom>
            <a:avLst/>
            <a:gdLst/>
            <a:ahLst/>
            <a:cxnLst/>
            <a:rect r="r" b="b" t="t" l="l"/>
            <a:pathLst>
              <a:path h="1656962" w="6576816">
                <a:moveTo>
                  <a:pt x="0" y="0"/>
                </a:moveTo>
                <a:lnTo>
                  <a:pt x="6576816" y="0"/>
                </a:lnTo>
                <a:lnTo>
                  <a:pt x="6576816" y="1656962"/>
                </a:lnTo>
                <a:lnTo>
                  <a:pt x="0" y="1656962"/>
                </a:lnTo>
                <a:lnTo>
                  <a:pt x="0" y="0"/>
                </a:lnTo>
                <a:close/>
              </a:path>
            </a:pathLst>
          </a:custGeom>
          <a:blipFill>
            <a:blip r:embed="rId8"/>
            <a:stretch>
              <a:fillRect l="0" t="0" r="0" b="-31479"/>
            </a:stretch>
          </a:blipFill>
        </p:spPr>
      </p:sp>
      <p:sp>
        <p:nvSpPr>
          <p:cNvPr name="TextBox 14" id="14"/>
          <p:cNvSpPr txBox="true"/>
          <p:nvPr/>
        </p:nvSpPr>
        <p:spPr>
          <a:xfrm rot="0">
            <a:off x="2231538" y="633745"/>
            <a:ext cx="13416962" cy="1552573"/>
          </a:xfrm>
          <a:prstGeom prst="rect">
            <a:avLst/>
          </a:prstGeom>
        </p:spPr>
        <p:txBody>
          <a:bodyPr anchor="t" rtlCol="false" tIns="0" lIns="0" bIns="0" rIns="0">
            <a:spAutoFit/>
          </a:bodyPr>
          <a:lstStyle/>
          <a:p>
            <a:pPr algn="ctr">
              <a:lnSpc>
                <a:spcPts val="12600"/>
              </a:lnSpc>
            </a:pPr>
            <a:r>
              <a:rPr lang="en-US" sz="9000">
                <a:solidFill>
                  <a:srgbClr val="CE6200"/>
                </a:solidFill>
                <a:latin typeface="Anton"/>
                <a:ea typeface="Anton"/>
                <a:cs typeface="Anton"/>
                <a:sym typeface="Anton"/>
              </a:rPr>
              <a:t>TRAITEMENT SPARK STREAMING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539075" y="-225796"/>
            <a:ext cx="1139539" cy="10512796"/>
            <a:chOff x="0" y="0"/>
            <a:chExt cx="300126" cy="2768802"/>
          </a:xfrm>
        </p:grpSpPr>
        <p:sp>
          <p:nvSpPr>
            <p:cNvPr name="Freeform 3" id="3"/>
            <p:cNvSpPr/>
            <p:nvPr/>
          </p:nvSpPr>
          <p:spPr>
            <a:xfrm flipH="false" flipV="false" rot="0">
              <a:off x="0" y="0"/>
              <a:ext cx="300126" cy="2768802"/>
            </a:xfrm>
            <a:custGeom>
              <a:avLst/>
              <a:gdLst/>
              <a:ahLst/>
              <a:cxnLst/>
              <a:rect r="r" b="b" t="t" l="l"/>
              <a:pathLst>
                <a:path h="2768802" w="300126">
                  <a:moveTo>
                    <a:pt x="0" y="0"/>
                  </a:moveTo>
                  <a:lnTo>
                    <a:pt x="300126" y="0"/>
                  </a:lnTo>
                  <a:lnTo>
                    <a:pt x="300126" y="2768802"/>
                  </a:lnTo>
                  <a:lnTo>
                    <a:pt x="0" y="2768802"/>
                  </a:lnTo>
                  <a:close/>
                </a:path>
              </a:pathLst>
            </a:custGeom>
            <a:solidFill>
              <a:srgbClr val="00234C"/>
            </a:solidFill>
          </p:spPr>
        </p:sp>
        <p:sp>
          <p:nvSpPr>
            <p:cNvPr name="TextBox 4" id="4"/>
            <p:cNvSpPr txBox="true"/>
            <p:nvPr/>
          </p:nvSpPr>
          <p:spPr>
            <a:xfrm>
              <a:off x="0" y="-38100"/>
              <a:ext cx="300126" cy="280690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true" rot="5320249">
            <a:off x="15776561" y="7665069"/>
            <a:ext cx="3105096" cy="2434913"/>
          </a:xfrm>
          <a:custGeom>
            <a:avLst/>
            <a:gdLst/>
            <a:ahLst/>
            <a:cxnLst/>
            <a:rect r="r" b="b" t="t" l="l"/>
            <a:pathLst>
              <a:path h="2434913" w="3105096">
                <a:moveTo>
                  <a:pt x="3105096" y="2434913"/>
                </a:moveTo>
                <a:lnTo>
                  <a:pt x="0" y="2434913"/>
                </a:lnTo>
                <a:lnTo>
                  <a:pt x="0" y="0"/>
                </a:lnTo>
                <a:lnTo>
                  <a:pt x="3105096" y="0"/>
                </a:lnTo>
                <a:lnTo>
                  <a:pt x="3105096" y="2434913"/>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91572" y="-225796"/>
            <a:ext cx="1075215" cy="11222055"/>
            <a:chOff x="0" y="0"/>
            <a:chExt cx="283184" cy="2955603"/>
          </a:xfrm>
        </p:grpSpPr>
        <p:sp>
          <p:nvSpPr>
            <p:cNvPr name="Freeform 7" id="7"/>
            <p:cNvSpPr/>
            <p:nvPr/>
          </p:nvSpPr>
          <p:spPr>
            <a:xfrm flipH="false" flipV="false" rot="0">
              <a:off x="0" y="0"/>
              <a:ext cx="283184" cy="2955603"/>
            </a:xfrm>
            <a:custGeom>
              <a:avLst/>
              <a:gdLst/>
              <a:ahLst/>
              <a:cxnLst/>
              <a:rect r="r" b="b" t="t" l="l"/>
              <a:pathLst>
                <a:path h="2955603" w="283184">
                  <a:moveTo>
                    <a:pt x="0" y="0"/>
                  </a:moveTo>
                  <a:lnTo>
                    <a:pt x="283184" y="0"/>
                  </a:lnTo>
                  <a:lnTo>
                    <a:pt x="283184" y="2955603"/>
                  </a:lnTo>
                  <a:lnTo>
                    <a:pt x="0" y="2955603"/>
                  </a:lnTo>
                  <a:close/>
                </a:path>
              </a:pathLst>
            </a:custGeom>
            <a:solidFill>
              <a:srgbClr val="00234C"/>
            </a:solidFill>
          </p:spPr>
        </p:sp>
        <p:sp>
          <p:nvSpPr>
            <p:cNvPr name="TextBox 8" id="8"/>
            <p:cNvSpPr txBox="true"/>
            <p:nvPr/>
          </p:nvSpPr>
          <p:spPr>
            <a:xfrm>
              <a:off x="0" y="-38100"/>
              <a:ext cx="283184" cy="299370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662494" y="2529773"/>
            <a:ext cx="11301259" cy="1313771"/>
          </a:xfrm>
          <a:custGeom>
            <a:avLst/>
            <a:gdLst/>
            <a:ahLst/>
            <a:cxnLst/>
            <a:rect r="r" b="b" t="t" l="l"/>
            <a:pathLst>
              <a:path h="1313771" w="11301259">
                <a:moveTo>
                  <a:pt x="0" y="0"/>
                </a:moveTo>
                <a:lnTo>
                  <a:pt x="11301259" y="0"/>
                </a:lnTo>
                <a:lnTo>
                  <a:pt x="11301259" y="1313772"/>
                </a:lnTo>
                <a:lnTo>
                  <a:pt x="0" y="1313772"/>
                </a:lnTo>
                <a:lnTo>
                  <a:pt x="0" y="0"/>
                </a:lnTo>
                <a:close/>
              </a:path>
            </a:pathLst>
          </a:custGeom>
          <a:blipFill>
            <a:blip r:embed="rId4"/>
            <a:stretch>
              <a:fillRect l="0" t="0" r="0" b="0"/>
            </a:stretch>
          </a:blipFill>
        </p:spPr>
      </p:sp>
      <p:sp>
        <p:nvSpPr>
          <p:cNvPr name="Freeform 10" id="10"/>
          <p:cNvSpPr/>
          <p:nvPr/>
        </p:nvSpPr>
        <p:spPr>
          <a:xfrm flipH="false" flipV="false" rot="0">
            <a:off x="5937544" y="4026192"/>
            <a:ext cx="11000182" cy="4111318"/>
          </a:xfrm>
          <a:custGeom>
            <a:avLst/>
            <a:gdLst/>
            <a:ahLst/>
            <a:cxnLst/>
            <a:rect r="r" b="b" t="t" l="l"/>
            <a:pathLst>
              <a:path h="4111318" w="11000182">
                <a:moveTo>
                  <a:pt x="0" y="0"/>
                </a:moveTo>
                <a:lnTo>
                  <a:pt x="11000182" y="0"/>
                </a:lnTo>
                <a:lnTo>
                  <a:pt x="11000182" y="4111318"/>
                </a:lnTo>
                <a:lnTo>
                  <a:pt x="0" y="4111318"/>
                </a:lnTo>
                <a:lnTo>
                  <a:pt x="0" y="0"/>
                </a:lnTo>
                <a:close/>
              </a:path>
            </a:pathLst>
          </a:custGeom>
          <a:blipFill>
            <a:blip r:embed="rId5"/>
            <a:stretch>
              <a:fillRect l="0" t="0" r="0" b="0"/>
            </a:stretch>
          </a:blipFill>
        </p:spPr>
      </p:sp>
      <p:sp>
        <p:nvSpPr>
          <p:cNvPr name="Freeform 11" id="11"/>
          <p:cNvSpPr/>
          <p:nvPr/>
        </p:nvSpPr>
        <p:spPr>
          <a:xfrm flipH="false" flipV="false" rot="0">
            <a:off x="1662494" y="8318485"/>
            <a:ext cx="11301259" cy="1426784"/>
          </a:xfrm>
          <a:custGeom>
            <a:avLst/>
            <a:gdLst/>
            <a:ahLst/>
            <a:cxnLst/>
            <a:rect r="r" b="b" t="t" l="l"/>
            <a:pathLst>
              <a:path h="1426784" w="11301259">
                <a:moveTo>
                  <a:pt x="0" y="0"/>
                </a:moveTo>
                <a:lnTo>
                  <a:pt x="11301259" y="0"/>
                </a:lnTo>
                <a:lnTo>
                  <a:pt x="11301259" y="1426784"/>
                </a:lnTo>
                <a:lnTo>
                  <a:pt x="0" y="1426784"/>
                </a:lnTo>
                <a:lnTo>
                  <a:pt x="0" y="0"/>
                </a:lnTo>
                <a:close/>
              </a:path>
            </a:pathLst>
          </a:custGeom>
          <a:blipFill>
            <a:blip r:embed="rId6"/>
            <a:stretch>
              <a:fillRect l="0" t="0" r="0" b="0"/>
            </a:stretch>
          </a:blipFill>
        </p:spPr>
      </p:sp>
      <p:sp>
        <p:nvSpPr>
          <p:cNvPr name="TextBox 12" id="12"/>
          <p:cNvSpPr txBox="true"/>
          <p:nvPr/>
        </p:nvSpPr>
        <p:spPr>
          <a:xfrm rot="0">
            <a:off x="2231538" y="633745"/>
            <a:ext cx="13416962" cy="1552573"/>
          </a:xfrm>
          <a:prstGeom prst="rect">
            <a:avLst/>
          </a:prstGeom>
        </p:spPr>
        <p:txBody>
          <a:bodyPr anchor="t" rtlCol="false" tIns="0" lIns="0" bIns="0" rIns="0">
            <a:spAutoFit/>
          </a:bodyPr>
          <a:lstStyle/>
          <a:p>
            <a:pPr algn="ctr">
              <a:lnSpc>
                <a:spcPts val="12600"/>
              </a:lnSpc>
            </a:pPr>
            <a:r>
              <a:rPr lang="en-US" sz="9000">
                <a:solidFill>
                  <a:srgbClr val="CE6200"/>
                </a:solidFill>
                <a:latin typeface="Anton"/>
                <a:ea typeface="Anton"/>
                <a:cs typeface="Anton"/>
                <a:sym typeface="Anton"/>
              </a:rPr>
              <a:t>ANALYSE BATCH &amp; IMPALA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539075" y="-225796"/>
            <a:ext cx="1139539" cy="10512796"/>
            <a:chOff x="0" y="0"/>
            <a:chExt cx="300126" cy="2768802"/>
          </a:xfrm>
        </p:grpSpPr>
        <p:sp>
          <p:nvSpPr>
            <p:cNvPr name="Freeform 3" id="3"/>
            <p:cNvSpPr/>
            <p:nvPr/>
          </p:nvSpPr>
          <p:spPr>
            <a:xfrm flipH="false" flipV="false" rot="0">
              <a:off x="0" y="0"/>
              <a:ext cx="300126" cy="2768802"/>
            </a:xfrm>
            <a:custGeom>
              <a:avLst/>
              <a:gdLst/>
              <a:ahLst/>
              <a:cxnLst/>
              <a:rect r="r" b="b" t="t" l="l"/>
              <a:pathLst>
                <a:path h="2768802" w="300126">
                  <a:moveTo>
                    <a:pt x="0" y="0"/>
                  </a:moveTo>
                  <a:lnTo>
                    <a:pt x="300126" y="0"/>
                  </a:lnTo>
                  <a:lnTo>
                    <a:pt x="300126" y="2768802"/>
                  </a:lnTo>
                  <a:lnTo>
                    <a:pt x="0" y="2768802"/>
                  </a:lnTo>
                  <a:close/>
                </a:path>
              </a:pathLst>
            </a:custGeom>
            <a:solidFill>
              <a:srgbClr val="00234C"/>
            </a:solidFill>
          </p:spPr>
        </p:sp>
        <p:sp>
          <p:nvSpPr>
            <p:cNvPr name="TextBox 4" id="4"/>
            <p:cNvSpPr txBox="true"/>
            <p:nvPr/>
          </p:nvSpPr>
          <p:spPr>
            <a:xfrm>
              <a:off x="0" y="-38100"/>
              <a:ext cx="300126" cy="280690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true" rot="5320249">
            <a:off x="15776561" y="7665069"/>
            <a:ext cx="3105096" cy="2434913"/>
          </a:xfrm>
          <a:custGeom>
            <a:avLst/>
            <a:gdLst/>
            <a:ahLst/>
            <a:cxnLst/>
            <a:rect r="r" b="b" t="t" l="l"/>
            <a:pathLst>
              <a:path h="2434913" w="3105096">
                <a:moveTo>
                  <a:pt x="3105096" y="2434913"/>
                </a:moveTo>
                <a:lnTo>
                  <a:pt x="0" y="2434913"/>
                </a:lnTo>
                <a:lnTo>
                  <a:pt x="0" y="0"/>
                </a:lnTo>
                <a:lnTo>
                  <a:pt x="3105096" y="0"/>
                </a:lnTo>
                <a:lnTo>
                  <a:pt x="3105096" y="2434913"/>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91572" y="-225796"/>
            <a:ext cx="1075215" cy="11222055"/>
            <a:chOff x="0" y="0"/>
            <a:chExt cx="283184" cy="2955603"/>
          </a:xfrm>
        </p:grpSpPr>
        <p:sp>
          <p:nvSpPr>
            <p:cNvPr name="Freeform 7" id="7"/>
            <p:cNvSpPr/>
            <p:nvPr/>
          </p:nvSpPr>
          <p:spPr>
            <a:xfrm flipH="false" flipV="false" rot="0">
              <a:off x="0" y="0"/>
              <a:ext cx="283184" cy="2955603"/>
            </a:xfrm>
            <a:custGeom>
              <a:avLst/>
              <a:gdLst/>
              <a:ahLst/>
              <a:cxnLst/>
              <a:rect r="r" b="b" t="t" l="l"/>
              <a:pathLst>
                <a:path h="2955603" w="283184">
                  <a:moveTo>
                    <a:pt x="0" y="0"/>
                  </a:moveTo>
                  <a:lnTo>
                    <a:pt x="283184" y="0"/>
                  </a:lnTo>
                  <a:lnTo>
                    <a:pt x="283184" y="2955603"/>
                  </a:lnTo>
                  <a:lnTo>
                    <a:pt x="0" y="2955603"/>
                  </a:lnTo>
                  <a:close/>
                </a:path>
              </a:pathLst>
            </a:custGeom>
            <a:solidFill>
              <a:srgbClr val="00234C"/>
            </a:solidFill>
          </p:spPr>
        </p:sp>
        <p:sp>
          <p:nvSpPr>
            <p:cNvPr name="TextBox 8" id="8"/>
            <p:cNvSpPr txBox="true"/>
            <p:nvPr/>
          </p:nvSpPr>
          <p:spPr>
            <a:xfrm>
              <a:off x="0" y="-38100"/>
              <a:ext cx="283184" cy="299370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6884772" y="2472805"/>
            <a:ext cx="9876999" cy="3061870"/>
          </a:xfrm>
          <a:custGeom>
            <a:avLst/>
            <a:gdLst/>
            <a:ahLst/>
            <a:cxnLst/>
            <a:rect r="r" b="b" t="t" l="l"/>
            <a:pathLst>
              <a:path h="3061870" w="9876999">
                <a:moveTo>
                  <a:pt x="0" y="0"/>
                </a:moveTo>
                <a:lnTo>
                  <a:pt x="9876999" y="0"/>
                </a:lnTo>
                <a:lnTo>
                  <a:pt x="9876999" y="3061870"/>
                </a:lnTo>
                <a:lnTo>
                  <a:pt x="0" y="3061870"/>
                </a:lnTo>
                <a:lnTo>
                  <a:pt x="0" y="0"/>
                </a:lnTo>
                <a:close/>
              </a:path>
            </a:pathLst>
          </a:custGeom>
          <a:blipFill>
            <a:blip r:embed="rId4"/>
            <a:stretch>
              <a:fillRect l="0" t="0" r="0" b="0"/>
            </a:stretch>
          </a:blipFill>
        </p:spPr>
      </p:sp>
      <p:sp>
        <p:nvSpPr>
          <p:cNvPr name="Freeform 10" id="10"/>
          <p:cNvSpPr/>
          <p:nvPr/>
        </p:nvSpPr>
        <p:spPr>
          <a:xfrm flipH="false" flipV="false" rot="0">
            <a:off x="1882722" y="5820425"/>
            <a:ext cx="7790794" cy="4041474"/>
          </a:xfrm>
          <a:custGeom>
            <a:avLst/>
            <a:gdLst/>
            <a:ahLst/>
            <a:cxnLst/>
            <a:rect r="r" b="b" t="t" l="l"/>
            <a:pathLst>
              <a:path h="4041474" w="7790794">
                <a:moveTo>
                  <a:pt x="0" y="0"/>
                </a:moveTo>
                <a:lnTo>
                  <a:pt x="7790794" y="0"/>
                </a:lnTo>
                <a:lnTo>
                  <a:pt x="7790794" y="4041474"/>
                </a:lnTo>
                <a:lnTo>
                  <a:pt x="0" y="4041474"/>
                </a:lnTo>
                <a:lnTo>
                  <a:pt x="0" y="0"/>
                </a:lnTo>
                <a:close/>
              </a:path>
            </a:pathLst>
          </a:custGeom>
          <a:blipFill>
            <a:blip r:embed="rId5"/>
            <a:stretch>
              <a:fillRect l="0" t="0" r="0" b="0"/>
            </a:stretch>
          </a:blipFill>
        </p:spPr>
      </p:sp>
      <p:sp>
        <p:nvSpPr>
          <p:cNvPr name="TextBox 11" id="11"/>
          <p:cNvSpPr txBox="true"/>
          <p:nvPr/>
        </p:nvSpPr>
        <p:spPr>
          <a:xfrm rot="0">
            <a:off x="2231538" y="633745"/>
            <a:ext cx="13416962" cy="1552573"/>
          </a:xfrm>
          <a:prstGeom prst="rect">
            <a:avLst/>
          </a:prstGeom>
        </p:spPr>
        <p:txBody>
          <a:bodyPr anchor="t" rtlCol="false" tIns="0" lIns="0" bIns="0" rIns="0">
            <a:spAutoFit/>
          </a:bodyPr>
          <a:lstStyle/>
          <a:p>
            <a:pPr algn="ctr">
              <a:lnSpc>
                <a:spcPts val="12600"/>
              </a:lnSpc>
            </a:pPr>
            <a:r>
              <a:rPr lang="en-US" sz="9000">
                <a:solidFill>
                  <a:srgbClr val="CE6200"/>
                </a:solidFill>
                <a:latin typeface="Anton"/>
                <a:ea typeface="Anton"/>
                <a:cs typeface="Anton"/>
                <a:sym typeface="Anton"/>
              </a:rPr>
              <a:t>DASHBOARD &amp; VISUALISATION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62867" y="0"/>
            <a:ext cx="8705374" cy="10287000"/>
          </a:xfrm>
          <a:custGeom>
            <a:avLst/>
            <a:gdLst/>
            <a:ahLst/>
            <a:cxnLst/>
            <a:rect r="r" b="b" t="t" l="l"/>
            <a:pathLst>
              <a:path h="10287000" w="8705374">
                <a:moveTo>
                  <a:pt x="0" y="0"/>
                </a:moveTo>
                <a:lnTo>
                  <a:pt x="8705374" y="0"/>
                </a:lnTo>
                <a:lnTo>
                  <a:pt x="870537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3386919"/>
            <a:ext cx="6665722" cy="3487644"/>
          </a:xfrm>
          <a:prstGeom prst="rect">
            <a:avLst/>
          </a:prstGeom>
        </p:spPr>
        <p:txBody>
          <a:bodyPr anchor="t" rtlCol="false" tIns="0" lIns="0" bIns="0" rIns="0">
            <a:spAutoFit/>
          </a:bodyPr>
          <a:lstStyle/>
          <a:p>
            <a:pPr algn="ctr">
              <a:lnSpc>
                <a:spcPts val="14092"/>
              </a:lnSpc>
            </a:pPr>
            <a:r>
              <a:rPr lang="en-US" sz="10066">
                <a:solidFill>
                  <a:srgbClr val="CE6200"/>
                </a:solidFill>
                <a:latin typeface="Anton"/>
                <a:ea typeface="Anton"/>
                <a:cs typeface="Anton"/>
                <a:sym typeface="Anton"/>
              </a:rPr>
              <a:t>RÉSULTATS OBTENUS</a:t>
            </a:r>
          </a:p>
        </p:txBody>
      </p:sp>
      <p:grpSp>
        <p:nvGrpSpPr>
          <p:cNvPr name="Group 4" id="4"/>
          <p:cNvGrpSpPr/>
          <p:nvPr/>
        </p:nvGrpSpPr>
        <p:grpSpPr>
          <a:xfrm rot="0">
            <a:off x="17539075" y="-225796"/>
            <a:ext cx="1139539" cy="10512796"/>
            <a:chOff x="0" y="0"/>
            <a:chExt cx="300126" cy="2768802"/>
          </a:xfrm>
        </p:grpSpPr>
        <p:sp>
          <p:nvSpPr>
            <p:cNvPr name="Freeform 5" id="5"/>
            <p:cNvSpPr/>
            <p:nvPr/>
          </p:nvSpPr>
          <p:spPr>
            <a:xfrm flipH="false" flipV="false" rot="0">
              <a:off x="0" y="0"/>
              <a:ext cx="300126" cy="2768802"/>
            </a:xfrm>
            <a:custGeom>
              <a:avLst/>
              <a:gdLst/>
              <a:ahLst/>
              <a:cxnLst/>
              <a:rect r="r" b="b" t="t" l="l"/>
              <a:pathLst>
                <a:path h="2768802" w="300126">
                  <a:moveTo>
                    <a:pt x="0" y="0"/>
                  </a:moveTo>
                  <a:lnTo>
                    <a:pt x="300126" y="0"/>
                  </a:lnTo>
                  <a:lnTo>
                    <a:pt x="300126" y="2768802"/>
                  </a:lnTo>
                  <a:lnTo>
                    <a:pt x="0" y="2768802"/>
                  </a:lnTo>
                  <a:close/>
                </a:path>
              </a:pathLst>
            </a:custGeom>
            <a:solidFill>
              <a:srgbClr val="00234C"/>
            </a:solidFill>
          </p:spPr>
        </p:sp>
        <p:sp>
          <p:nvSpPr>
            <p:cNvPr name="TextBox 6" id="6"/>
            <p:cNvSpPr txBox="true"/>
            <p:nvPr/>
          </p:nvSpPr>
          <p:spPr>
            <a:xfrm>
              <a:off x="0" y="-38100"/>
              <a:ext cx="300126" cy="280690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true" flipV="true" rot="-5400000">
            <a:off x="-684509" y="-195092"/>
            <a:ext cx="4121370" cy="3099613"/>
          </a:xfrm>
          <a:custGeom>
            <a:avLst/>
            <a:gdLst/>
            <a:ahLst/>
            <a:cxnLst/>
            <a:rect r="r" b="b" t="t" l="l"/>
            <a:pathLst>
              <a:path h="3099613" w="4121370">
                <a:moveTo>
                  <a:pt x="4121370" y="3099614"/>
                </a:moveTo>
                <a:lnTo>
                  <a:pt x="0" y="3099614"/>
                </a:lnTo>
                <a:lnTo>
                  <a:pt x="0" y="0"/>
                </a:lnTo>
                <a:lnTo>
                  <a:pt x="4121370" y="0"/>
                </a:lnTo>
                <a:lnTo>
                  <a:pt x="4121370" y="3099614"/>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5400000">
            <a:off x="239462" y="7267575"/>
            <a:ext cx="2273427" cy="4114800"/>
          </a:xfrm>
          <a:custGeom>
            <a:avLst/>
            <a:gdLst/>
            <a:ahLst/>
            <a:cxnLst/>
            <a:rect r="r" b="b" t="t" l="l"/>
            <a:pathLst>
              <a:path h="4114800" w="2273427">
                <a:moveTo>
                  <a:pt x="2273427" y="0"/>
                </a:moveTo>
                <a:lnTo>
                  <a:pt x="0" y="0"/>
                </a:lnTo>
                <a:lnTo>
                  <a:pt x="0" y="4114800"/>
                </a:lnTo>
                <a:lnTo>
                  <a:pt x="2273427" y="4114800"/>
                </a:lnTo>
                <a:lnTo>
                  <a:pt x="227342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515565"/>
            <a:ext cx="17827288" cy="5325532"/>
            <a:chOff x="0" y="0"/>
            <a:chExt cx="4695253" cy="1402609"/>
          </a:xfrm>
        </p:grpSpPr>
        <p:sp>
          <p:nvSpPr>
            <p:cNvPr name="Freeform 3" id="3"/>
            <p:cNvSpPr/>
            <p:nvPr/>
          </p:nvSpPr>
          <p:spPr>
            <a:xfrm flipH="false" flipV="false" rot="0">
              <a:off x="0" y="0"/>
              <a:ext cx="4695253" cy="1402609"/>
            </a:xfrm>
            <a:custGeom>
              <a:avLst/>
              <a:gdLst/>
              <a:ahLst/>
              <a:cxnLst/>
              <a:rect r="r" b="b" t="t" l="l"/>
              <a:pathLst>
                <a:path h="1402609" w="4695253">
                  <a:moveTo>
                    <a:pt x="0" y="0"/>
                  </a:moveTo>
                  <a:lnTo>
                    <a:pt x="4695253" y="0"/>
                  </a:lnTo>
                  <a:lnTo>
                    <a:pt x="4695253" y="1402609"/>
                  </a:lnTo>
                  <a:lnTo>
                    <a:pt x="0" y="1402609"/>
                  </a:lnTo>
                  <a:close/>
                </a:path>
              </a:pathLst>
            </a:custGeom>
            <a:solidFill>
              <a:srgbClr val="0A303B"/>
            </a:solidFill>
          </p:spPr>
        </p:sp>
        <p:sp>
          <p:nvSpPr>
            <p:cNvPr name="TextBox 4" id="4"/>
            <p:cNvSpPr txBox="true"/>
            <p:nvPr/>
          </p:nvSpPr>
          <p:spPr>
            <a:xfrm>
              <a:off x="0" y="-38100"/>
              <a:ext cx="4695253" cy="1440709"/>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843774" y="-489303"/>
            <a:ext cx="6614456" cy="12854005"/>
          </a:xfrm>
          <a:custGeom>
            <a:avLst/>
            <a:gdLst/>
            <a:ahLst/>
            <a:cxnLst/>
            <a:rect r="r" b="b" t="t" l="l"/>
            <a:pathLst>
              <a:path h="12854005" w="6614456">
                <a:moveTo>
                  <a:pt x="0" y="0"/>
                </a:moveTo>
                <a:lnTo>
                  <a:pt x="6614456" y="0"/>
                </a:lnTo>
                <a:lnTo>
                  <a:pt x="6614456" y="12854005"/>
                </a:lnTo>
                <a:lnTo>
                  <a:pt x="0" y="128540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080868" y="1328988"/>
            <a:ext cx="10126264" cy="1706469"/>
          </a:xfrm>
          <a:prstGeom prst="rect">
            <a:avLst/>
          </a:prstGeom>
        </p:spPr>
        <p:txBody>
          <a:bodyPr anchor="t" rtlCol="false" tIns="0" lIns="0" bIns="0" rIns="0">
            <a:spAutoFit/>
          </a:bodyPr>
          <a:lstStyle/>
          <a:p>
            <a:pPr algn="ctr">
              <a:lnSpc>
                <a:spcPts val="14092"/>
              </a:lnSpc>
            </a:pPr>
            <a:r>
              <a:rPr lang="en-US" sz="10066">
                <a:solidFill>
                  <a:srgbClr val="CE6200"/>
                </a:solidFill>
                <a:latin typeface="Anton"/>
                <a:ea typeface="Anton"/>
                <a:cs typeface="Anton"/>
                <a:sym typeface="Anton"/>
              </a:rPr>
              <a:t>CONCLUSION </a:t>
            </a:r>
          </a:p>
        </p:txBody>
      </p:sp>
      <p:sp>
        <p:nvSpPr>
          <p:cNvPr name="TextBox 7" id="7"/>
          <p:cNvSpPr txBox="true"/>
          <p:nvPr/>
        </p:nvSpPr>
        <p:spPr>
          <a:xfrm rot="0">
            <a:off x="2415876" y="3900289"/>
            <a:ext cx="13564712" cy="4464558"/>
          </a:xfrm>
          <a:prstGeom prst="rect">
            <a:avLst/>
          </a:prstGeom>
        </p:spPr>
        <p:txBody>
          <a:bodyPr anchor="t" rtlCol="false" tIns="0" lIns="0" bIns="0" rIns="0">
            <a:spAutoFit/>
          </a:bodyPr>
          <a:lstStyle/>
          <a:p>
            <a:pPr algn="just">
              <a:lnSpc>
                <a:spcPts val="3936"/>
              </a:lnSpc>
            </a:pPr>
            <a:r>
              <a:rPr lang="en-US" sz="3200">
                <a:solidFill>
                  <a:srgbClr val="FFFFFF"/>
                </a:solidFill>
                <a:latin typeface="Arapey"/>
                <a:ea typeface="Arapey"/>
                <a:cs typeface="Arapey"/>
                <a:sym typeface="Arapey"/>
              </a:rPr>
              <a:t>En conclusi</a:t>
            </a:r>
            <a:r>
              <a:rPr lang="en-US" sz="3200">
                <a:solidFill>
                  <a:srgbClr val="FFFFFF"/>
                </a:solidFill>
                <a:latin typeface="Arapey"/>
                <a:ea typeface="Arapey"/>
                <a:cs typeface="Arapey"/>
                <a:sym typeface="Arapey"/>
              </a:rPr>
              <a:t>on, ce projet a permis de mettre en œuvre une architecture Big Data complète dédiée au traitement en temps réel des données IoT. L’intégration de technologies telles que Apache Kafka, Spark Streaming, HDFS et Impala a démontré l’efficacité d’un pipeline capable de gérer l’ingestion, le traitement, le stockage et l’analyse de données massives. Les résultats obtenus confirment la fiabilité du système, sa capacité à détecter des anomalies et à offrir une visualisation en temps réel facilitant la prise de décision. Ce travail constitue une base solide pour des applications à plus grande échelle et ouvre des perspectives d’évolution vers des architectures plus performantes et des analyses avancées.</a:t>
            </a:r>
          </a:p>
        </p:txBody>
      </p:sp>
      <p:sp>
        <p:nvSpPr>
          <p:cNvPr name="Freeform 8" id="8"/>
          <p:cNvSpPr/>
          <p:nvPr/>
        </p:nvSpPr>
        <p:spPr>
          <a:xfrm flipH="true" flipV="false" rot="0">
            <a:off x="16442300" y="-699970"/>
            <a:ext cx="6614456" cy="12854005"/>
          </a:xfrm>
          <a:custGeom>
            <a:avLst/>
            <a:gdLst/>
            <a:ahLst/>
            <a:cxnLst/>
            <a:rect r="r" b="b" t="t" l="l"/>
            <a:pathLst>
              <a:path h="12854005" w="6614456">
                <a:moveTo>
                  <a:pt x="6614456" y="0"/>
                </a:moveTo>
                <a:lnTo>
                  <a:pt x="0" y="0"/>
                </a:lnTo>
                <a:lnTo>
                  <a:pt x="0" y="12854004"/>
                </a:lnTo>
                <a:lnTo>
                  <a:pt x="6614456" y="12854004"/>
                </a:lnTo>
                <a:lnTo>
                  <a:pt x="66144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515" y="0"/>
            <a:ext cx="10552281" cy="10287000"/>
          </a:xfrm>
          <a:custGeom>
            <a:avLst/>
            <a:gdLst/>
            <a:ahLst/>
            <a:cxnLst/>
            <a:rect r="r" b="b" t="t" l="l"/>
            <a:pathLst>
              <a:path h="10287000" w="10552281">
                <a:moveTo>
                  <a:pt x="0" y="0"/>
                </a:moveTo>
                <a:lnTo>
                  <a:pt x="10552280" y="0"/>
                </a:lnTo>
                <a:lnTo>
                  <a:pt x="10552280" y="10287000"/>
                </a:lnTo>
                <a:lnTo>
                  <a:pt x="0" y="10287000"/>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05765" y="0"/>
            <a:ext cx="10552281" cy="10287000"/>
          </a:xfrm>
          <a:custGeom>
            <a:avLst/>
            <a:gdLst/>
            <a:ahLst/>
            <a:cxnLst/>
            <a:rect r="r" b="b" t="t" l="l"/>
            <a:pathLst>
              <a:path h="10287000" w="10552281">
                <a:moveTo>
                  <a:pt x="0" y="0"/>
                </a:moveTo>
                <a:lnTo>
                  <a:pt x="10552281" y="0"/>
                </a:lnTo>
                <a:lnTo>
                  <a:pt x="10552281" y="10287000"/>
                </a:lnTo>
                <a:lnTo>
                  <a:pt x="0" y="10287000"/>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25176" y="-206441"/>
            <a:ext cx="5797626" cy="10493441"/>
          </a:xfrm>
          <a:custGeom>
            <a:avLst/>
            <a:gdLst/>
            <a:ahLst/>
            <a:cxnLst/>
            <a:rect r="r" b="b" t="t" l="l"/>
            <a:pathLst>
              <a:path h="10493441" w="5797626">
                <a:moveTo>
                  <a:pt x="0" y="0"/>
                </a:moveTo>
                <a:lnTo>
                  <a:pt x="5797626" y="0"/>
                </a:lnTo>
                <a:lnTo>
                  <a:pt x="5797626" y="10493441"/>
                </a:lnTo>
                <a:lnTo>
                  <a:pt x="0" y="104934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2883093" y="-206441"/>
            <a:ext cx="5797626" cy="10493441"/>
          </a:xfrm>
          <a:custGeom>
            <a:avLst/>
            <a:gdLst/>
            <a:ahLst/>
            <a:cxnLst/>
            <a:rect r="r" b="b" t="t" l="l"/>
            <a:pathLst>
              <a:path h="10493441" w="5797626">
                <a:moveTo>
                  <a:pt x="5797626" y="0"/>
                </a:moveTo>
                <a:lnTo>
                  <a:pt x="0" y="0"/>
                </a:lnTo>
                <a:lnTo>
                  <a:pt x="0" y="10493441"/>
                </a:lnTo>
                <a:lnTo>
                  <a:pt x="5797626" y="10493441"/>
                </a:lnTo>
                <a:lnTo>
                  <a:pt x="579762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666385" y="4135407"/>
            <a:ext cx="6955229" cy="2416237"/>
          </a:xfrm>
          <a:prstGeom prst="rect">
            <a:avLst/>
          </a:prstGeom>
        </p:spPr>
        <p:txBody>
          <a:bodyPr anchor="t" rtlCol="false" tIns="0" lIns="0" bIns="0" rIns="0">
            <a:spAutoFit/>
          </a:bodyPr>
          <a:lstStyle/>
          <a:p>
            <a:pPr algn="ctr">
              <a:lnSpc>
                <a:spcPts val="17925"/>
              </a:lnSpc>
            </a:pPr>
            <a:r>
              <a:rPr lang="en-US" sz="18480">
                <a:solidFill>
                  <a:srgbClr val="00234C"/>
                </a:solidFill>
                <a:latin typeface="Anton"/>
                <a:ea typeface="Anton"/>
                <a:cs typeface="Anton"/>
                <a:sym typeface="Anton"/>
              </a:rPr>
              <a:t>MERCI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00311" y="3896676"/>
            <a:ext cx="4103076" cy="1972199"/>
            <a:chOff x="0" y="0"/>
            <a:chExt cx="1080645" cy="519427"/>
          </a:xfrm>
        </p:grpSpPr>
        <p:sp>
          <p:nvSpPr>
            <p:cNvPr name="Freeform 3" id="3"/>
            <p:cNvSpPr/>
            <p:nvPr/>
          </p:nvSpPr>
          <p:spPr>
            <a:xfrm flipH="false" flipV="false" rot="0">
              <a:off x="0" y="0"/>
              <a:ext cx="1080645" cy="519427"/>
            </a:xfrm>
            <a:custGeom>
              <a:avLst/>
              <a:gdLst/>
              <a:ahLst/>
              <a:cxnLst/>
              <a:rect r="r" b="b" t="t" l="l"/>
              <a:pathLst>
                <a:path h="519427" w="1080645">
                  <a:moveTo>
                    <a:pt x="0" y="0"/>
                  </a:moveTo>
                  <a:lnTo>
                    <a:pt x="1080645" y="0"/>
                  </a:lnTo>
                  <a:lnTo>
                    <a:pt x="1080645" y="519427"/>
                  </a:lnTo>
                  <a:lnTo>
                    <a:pt x="0" y="519427"/>
                  </a:lnTo>
                  <a:close/>
                </a:path>
              </a:pathLst>
            </a:custGeom>
            <a:solidFill>
              <a:srgbClr val="CE6200"/>
            </a:solidFill>
          </p:spPr>
        </p:sp>
        <p:sp>
          <p:nvSpPr>
            <p:cNvPr name="TextBox 4" id="4"/>
            <p:cNvSpPr txBox="true"/>
            <p:nvPr/>
          </p:nvSpPr>
          <p:spPr>
            <a:xfrm>
              <a:off x="0" y="-28575"/>
              <a:ext cx="1080645" cy="548002"/>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0" y="8478725"/>
            <a:ext cx="18288000" cy="3314700"/>
          </a:xfrm>
          <a:custGeom>
            <a:avLst/>
            <a:gdLst/>
            <a:ahLst/>
            <a:cxnLst/>
            <a:rect r="r" b="b" t="t" l="l"/>
            <a:pathLst>
              <a:path h="3314700" w="18288000">
                <a:moveTo>
                  <a:pt x="0" y="0"/>
                </a:moveTo>
                <a:lnTo>
                  <a:pt x="18288000" y="0"/>
                </a:lnTo>
                <a:lnTo>
                  <a:pt x="18288000" y="3314700"/>
                </a:lnTo>
                <a:lnTo>
                  <a:pt x="0" y="3314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2422" y="3938275"/>
            <a:ext cx="2670342" cy="1633440"/>
          </a:xfrm>
          <a:prstGeom prst="rect">
            <a:avLst/>
          </a:prstGeom>
        </p:spPr>
        <p:txBody>
          <a:bodyPr anchor="t" rtlCol="false" tIns="0" lIns="0" bIns="0" rIns="0">
            <a:spAutoFit/>
          </a:bodyPr>
          <a:lstStyle/>
          <a:p>
            <a:pPr algn="l">
              <a:lnSpc>
                <a:spcPts val="13392"/>
              </a:lnSpc>
            </a:pPr>
            <a:r>
              <a:rPr lang="en-US" sz="9566">
                <a:solidFill>
                  <a:srgbClr val="FFFFFF"/>
                </a:solidFill>
                <a:latin typeface="Anton"/>
                <a:ea typeface="Anton"/>
                <a:cs typeface="Anton"/>
                <a:sym typeface="Anton"/>
              </a:rPr>
              <a:t>PLAN</a:t>
            </a:r>
          </a:p>
        </p:txBody>
      </p:sp>
      <p:sp>
        <p:nvSpPr>
          <p:cNvPr name="TextBox 7" id="7"/>
          <p:cNvSpPr txBox="true"/>
          <p:nvPr/>
        </p:nvSpPr>
        <p:spPr>
          <a:xfrm rot="0">
            <a:off x="3708624" y="1095075"/>
            <a:ext cx="6942210" cy="6794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234C"/>
                </a:solidFill>
                <a:latin typeface="Arapey Bold"/>
                <a:ea typeface="Arapey Bold"/>
                <a:cs typeface="Arapey Bold"/>
                <a:sym typeface="Arapey Bold"/>
              </a:rPr>
              <a:t>Introduction</a:t>
            </a:r>
          </a:p>
        </p:txBody>
      </p:sp>
      <p:sp>
        <p:nvSpPr>
          <p:cNvPr name="TextBox 8" id="8"/>
          <p:cNvSpPr txBox="true"/>
          <p:nvPr/>
        </p:nvSpPr>
        <p:spPr>
          <a:xfrm rot="0">
            <a:off x="3708624" y="2034343"/>
            <a:ext cx="6942210" cy="6794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234C"/>
                </a:solidFill>
                <a:latin typeface="Arapey Bold"/>
                <a:ea typeface="Arapey Bold"/>
                <a:cs typeface="Arapey Bold"/>
                <a:sym typeface="Arapey Bold"/>
              </a:rPr>
              <a:t>Contexte du Big Data</a:t>
            </a:r>
          </a:p>
        </p:txBody>
      </p:sp>
      <p:sp>
        <p:nvSpPr>
          <p:cNvPr name="TextBox 9" id="9"/>
          <p:cNvSpPr txBox="true"/>
          <p:nvPr/>
        </p:nvSpPr>
        <p:spPr>
          <a:xfrm rot="0">
            <a:off x="3718540" y="2967359"/>
            <a:ext cx="6932294" cy="6794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234C"/>
                </a:solidFill>
                <a:latin typeface="Arapey Bold"/>
                <a:ea typeface="Arapey Bold"/>
                <a:cs typeface="Arapey Bold"/>
                <a:sym typeface="Arapey Bold"/>
              </a:rPr>
              <a:t>Les 5V du Big Data</a:t>
            </a:r>
          </a:p>
        </p:txBody>
      </p:sp>
      <p:sp>
        <p:nvSpPr>
          <p:cNvPr name="TextBox 10" id="10"/>
          <p:cNvSpPr txBox="true"/>
          <p:nvPr/>
        </p:nvSpPr>
        <p:spPr>
          <a:xfrm rot="0">
            <a:off x="3718540" y="3900375"/>
            <a:ext cx="7208334" cy="6794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234C"/>
                </a:solidFill>
                <a:latin typeface="Arapey Bold"/>
                <a:ea typeface="Arapey Bold"/>
                <a:cs typeface="Arapey Bold"/>
                <a:sym typeface="Arapey Bold"/>
              </a:rPr>
              <a:t>Problématiques du Big Data</a:t>
            </a:r>
          </a:p>
        </p:txBody>
      </p:sp>
      <p:sp>
        <p:nvSpPr>
          <p:cNvPr name="TextBox 11" id="11"/>
          <p:cNvSpPr txBox="true"/>
          <p:nvPr/>
        </p:nvSpPr>
        <p:spPr>
          <a:xfrm rot="0">
            <a:off x="3718540" y="4837000"/>
            <a:ext cx="6942210" cy="6794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234C"/>
                </a:solidFill>
                <a:latin typeface="Arapey Bold"/>
                <a:ea typeface="Arapey Bold"/>
                <a:cs typeface="Arapey Bold"/>
                <a:sym typeface="Arapey Bold"/>
              </a:rPr>
              <a:t>Objectifs du projet</a:t>
            </a:r>
          </a:p>
        </p:txBody>
      </p:sp>
      <p:sp>
        <p:nvSpPr>
          <p:cNvPr name="TextBox 12" id="12"/>
          <p:cNvSpPr txBox="true"/>
          <p:nvPr/>
        </p:nvSpPr>
        <p:spPr>
          <a:xfrm rot="0">
            <a:off x="3708624" y="5773625"/>
            <a:ext cx="6942210" cy="6794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234C"/>
                </a:solidFill>
                <a:latin typeface="Arapey Bold"/>
                <a:ea typeface="Arapey Bold"/>
                <a:cs typeface="Arapey Bold"/>
                <a:sym typeface="Arapey Bold"/>
              </a:rPr>
              <a:t>Présentation du projet</a:t>
            </a:r>
          </a:p>
        </p:txBody>
      </p:sp>
      <p:sp>
        <p:nvSpPr>
          <p:cNvPr name="TextBox 13" id="13"/>
          <p:cNvSpPr txBox="true"/>
          <p:nvPr/>
        </p:nvSpPr>
        <p:spPr>
          <a:xfrm rot="0">
            <a:off x="3718540" y="6710250"/>
            <a:ext cx="6942210" cy="6794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234C"/>
                </a:solidFill>
                <a:latin typeface="Arapey Bold"/>
                <a:ea typeface="Arapey Bold"/>
                <a:cs typeface="Arapey Bold"/>
                <a:sym typeface="Arapey Bold"/>
              </a:rPr>
              <a:t>Architecture globale</a:t>
            </a:r>
          </a:p>
        </p:txBody>
      </p:sp>
      <p:sp>
        <p:nvSpPr>
          <p:cNvPr name="TextBox 14" id="14"/>
          <p:cNvSpPr txBox="true"/>
          <p:nvPr/>
        </p:nvSpPr>
        <p:spPr>
          <a:xfrm rot="0">
            <a:off x="3708624" y="7646875"/>
            <a:ext cx="6942210" cy="6794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234C"/>
                </a:solidFill>
                <a:latin typeface="Arapey Bold"/>
                <a:ea typeface="Arapey Bold"/>
                <a:cs typeface="Arapey Bold"/>
                <a:sym typeface="Arapey Bold"/>
              </a:rPr>
              <a:t>Technologies utilisées</a:t>
            </a:r>
          </a:p>
        </p:txBody>
      </p:sp>
      <p:sp>
        <p:nvSpPr>
          <p:cNvPr name="TextBox 15" id="15"/>
          <p:cNvSpPr txBox="true"/>
          <p:nvPr/>
        </p:nvSpPr>
        <p:spPr>
          <a:xfrm rot="0">
            <a:off x="10926874" y="1108180"/>
            <a:ext cx="6942210" cy="6794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234C"/>
                </a:solidFill>
                <a:latin typeface="Arapey Bold"/>
                <a:ea typeface="Arapey Bold"/>
                <a:cs typeface="Arapey Bold"/>
                <a:sym typeface="Arapey Bold"/>
              </a:rPr>
              <a:t>Mise en œuvre Docker</a:t>
            </a:r>
          </a:p>
        </p:txBody>
      </p:sp>
      <p:sp>
        <p:nvSpPr>
          <p:cNvPr name="TextBox 16" id="16"/>
          <p:cNvSpPr txBox="true"/>
          <p:nvPr/>
        </p:nvSpPr>
        <p:spPr>
          <a:xfrm rot="0">
            <a:off x="10936791" y="2044805"/>
            <a:ext cx="6932294" cy="6794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234C"/>
                </a:solidFill>
                <a:latin typeface="Arapey Bold"/>
                <a:ea typeface="Arapey Bold"/>
                <a:cs typeface="Arapey Bold"/>
                <a:sym typeface="Arapey Bold"/>
              </a:rPr>
              <a:t>Création du Topic IoT</a:t>
            </a:r>
          </a:p>
        </p:txBody>
      </p:sp>
      <p:sp>
        <p:nvSpPr>
          <p:cNvPr name="TextBox 17" id="17"/>
          <p:cNvSpPr txBox="true"/>
          <p:nvPr/>
        </p:nvSpPr>
        <p:spPr>
          <a:xfrm rot="0">
            <a:off x="10936791" y="2977821"/>
            <a:ext cx="7208334" cy="138430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234C"/>
                </a:solidFill>
                <a:latin typeface="Arapey Bold"/>
                <a:ea typeface="Arapey Bold"/>
                <a:cs typeface="Arapey Bold"/>
                <a:sym typeface="Arapey Bold"/>
              </a:rPr>
              <a:t>Génération et ingestion des données</a:t>
            </a:r>
          </a:p>
        </p:txBody>
      </p:sp>
      <p:sp>
        <p:nvSpPr>
          <p:cNvPr name="TextBox 18" id="18"/>
          <p:cNvSpPr txBox="true"/>
          <p:nvPr/>
        </p:nvSpPr>
        <p:spPr>
          <a:xfrm rot="0">
            <a:off x="10936791" y="4619296"/>
            <a:ext cx="6942210" cy="6794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234C"/>
                </a:solidFill>
                <a:latin typeface="Arapey Bold"/>
                <a:ea typeface="Arapey Bold"/>
                <a:cs typeface="Arapey Bold"/>
                <a:sym typeface="Arapey Bold"/>
              </a:rPr>
              <a:t>Traitement Spark Streaming</a:t>
            </a:r>
          </a:p>
        </p:txBody>
      </p:sp>
      <p:sp>
        <p:nvSpPr>
          <p:cNvPr name="TextBox 19" id="19"/>
          <p:cNvSpPr txBox="true"/>
          <p:nvPr/>
        </p:nvSpPr>
        <p:spPr>
          <a:xfrm rot="0">
            <a:off x="10926874" y="5555921"/>
            <a:ext cx="6942210" cy="6794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234C"/>
                </a:solidFill>
                <a:latin typeface="Arapey Bold"/>
                <a:ea typeface="Arapey Bold"/>
                <a:cs typeface="Arapey Bold"/>
                <a:sym typeface="Arapey Bold"/>
              </a:rPr>
              <a:t>Analyse Batch &amp; Impala</a:t>
            </a:r>
          </a:p>
        </p:txBody>
      </p:sp>
      <p:sp>
        <p:nvSpPr>
          <p:cNvPr name="TextBox 20" id="20"/>
          <p:cNvSpPr txBox="true"/>
          <p:nvPr/>
        </p:nvSpPr>
        <p:spPr>
          <a:xfrm rot="0">
            <a:off x="10936791" y="6578271"/>
            <a:ext cx="6942210" cy="6794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234C"/>
                </a:solidFill>
                <a:latin typeface="Arapey Bold"/>
                <a:ea typeface="Arapey Bold"/>
                <a:cs typeface="Arapey Bold"/>
                <a:sym typeface="Arapey Bold"/>
              </a:rPr>
              <a:t>Dashboard &amp; visualisation</a:t>
            </a:r>
          </a:p>
        </p:txBody>
      </p:sp>
      <p:sp>
        <p:nvSpPr>
          <p:cNvPr name="TextBox 21" id="21"/>
          <p:cNvSpPr txBox="true"/>
          <p:nvPr/>
        </p:nvSpPr>
        <p:spPr>
          <a:xfrm rot="0">
            <a:off x="10955553" y="7514896"/>
            <a:ext cx="6942210" cy="6794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234C"/>
                </a:solidFill>
                <a:latin typeface="Arapey Bold"/>
                <a:ea typeface="Arapey Bold"/>
                <a:cs typeface="Arapey Bold"/>
                <a:sym typeface="Arapey Bold"/>
              </a:rPr>
              <a:t>Résultats obtenus</a:t>
            </a:r>
          </a:p>
        </p:txBody>
      </p:sp>
      <p:sp>
        <p:nvSpPr>
          <p:cNvPr name="TextBox 22" id="22"/>
          <p:cNvSpPr txBox="true"/>
          <p:nvPr/>
        </p:nvSpPr>
        <p:spPr>
          <a:xfrm rot="0">
            <a:off x="5925665" y="8659700"/>
            <a:ext cx="6942210" cy="6794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234C"/>
                </a:solidFill>
                <a:latin typeface="Arapey Bold"/>
                <a:ea typeface="Arapey Bold"/>
                <a:cs typeface="Arapey Bold"/>
                <a:sym typeface="Arapey Bold"/>
              </a:rPr>
              <a:t>Conclusion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4207132" y="-896486"/>
            <a:ext cx="6295371" cy="11183486"/>
          </a:xfrm>
          <a:custGeom>
            <a:avLst/>
            <a:gdLst/>
            <a:ahLst/>
            <a:cxnLst/>
            <a:rect r="r" b="b" t="t" l="l"/>
            <a:pathLst>
              <a:path h="11183486" w="6295371">
                <a:moveTo>
                  <a:pt x="6295371" y="11183486"/>
                </a:moveTo>
                <a:lnTo>
                  <a:pt x="0" y="11183486"/>
                </a:lnTo>
                <a:lnTo>
                  <a:pt x="0" y="0"/>
                </a:lnTo>
                <a:lnTo>
                  <a:pt x="6295371" y="0"/>
                </a:lnTo>
                <a:lnTo>
                  <a:pt x="6295371" y="1118348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52351" y="3546856"/>
            <a:ext cx="6198007" cy="5277901"/>
            <a:chOff x="0" y="0"/>
            <a:chExt cx="1460623" cy="1243791"/>
          </a:xfrm>
        </p:grpSpPr>
        <p:sp>
          <p:nvSpPr>
            <p:cNvPr name="Freeform 4" id="4"/>
            <p:cNvSpPr/>
            <p:nvPr/>
          </p:nvSpPr>
          <p:spPr>
            <a:xfrm flipH="false" flipV="false" rot="0">
              <a:off x="0" y="0"/>
              <a:ext cx="1460627" cy="1243791"/>
            </a:xfrm>
            <a:custGeom>
              <a:avLst/>
              <a:gdLst/>
              <a:ahLst/>
              <a:cxnLst/>
              <a:rect r="r" b="b" t="t" l="l"/>
              <a:pathLst>
                <a:path h="1243791" w="1460627">
                  <a:moveTo>
                    <a:pt x="1046362" y="38122"/>
                  </a:moveTo>
                  <a:cubicBezTo>
                    <a:pt x="1024662" y="13865"/>
                    <a:pt x="993657" y="0"/>
                    <a:pt x="961111" y="0"/>
                  </a:cubicBezTo>
                  <a:lnTo>
                    <a:pt x="114385" y="0"/>
                  </a:lnTo>
                  <a:cubicBezTo>
                    <a:pt x="51213" y="1"/>
                    <a:pt x="1" y="51211"/>
                    <a:pt x="0" y="114384"/>
                  </a:cubicBezTo>
                  <a:lnTo>
                    <a:pt x="0" y="501214"/>
                  </a:lnTo>
                  <a:lnTo>
                    <a:pt x="0" y="795306"/>
                  </a:lnTo>
                  <a:cubicBezTo>
                    <a:pt x="0" y="858478"/>
                    <a:pt x="51211" y="909690"/>
                    <a:pt x="114384" y="909690"/>
                  </a:cubicBezTo>
                  <a:lnTo>
                    <a:pt x="587586" y="909690"/>
                  </a:lnTo>
                  <a:cubicBezTo>
                    <a:pt x="620132" y="909690"/>
                    <a:pt x="651138" y="923554"/>
                    <a:pt x="672837" y="947811"/>
                  </a:cubicBezTo>
                  <a:lnTo>
                    <a:pt x="903501" y="1205669"/>
                  </a:lnTo>
                  <a:cubicBezTo>
                    <a:pt x="925201" y="1229927"/>
                    <a:pt x="956207" y="1243791"/>
                    <a:pt x="988753" y="1243791"/>
                  </a:cubicBezTo>
                  <a:lnTo>
                    <a:pt x="1346239" y="1243791"/>
                  </a:lnTo>
                  <a:cubicBezTo>
                    <a:pt x="1376576" y="1243792"/>
                    <a:pt x="1405670" y="1231742"/>
                    <a:pt x="1427122" y="1210291"/>
                  </a:cubicBezTo>
                  <a:cubicBezTo>
                    <a:pt x="1448574" y="1188841"/>
                    <a:pt x="1460626" y="1159748"/>
                    <a:pt x="1460627" y="1129411"/>
                  </a:cubicBezTo>
                  <a:lnTo>
                    <a:pt x="1460627" y="562247"/>
                  </a:lnTo>
                  <a:cubicBezTo>
                    <a:pt x="1460627" y="522943"/>
                    <a:pt x="1446140" y="485019"/>
                    <a:pt x="1419935" y="455726"/>
                  </a:cubicBezTo>
                  <a:close/>
                </a:path>
              </a:pathLst>
            </a:custGeom>
            <a:blipFill>
              <a:blip r:embed="rId4"/>
              <a:stretch>
                <a:fillRect l="0" t="-8716" r="0" b="-8716"/>
              </a:stretch>
            </a:blipFill>
          </p:spPr>
        </p:sp>
      </p:grpSp>
      <p:sp>
        <p:nvSpPr>
          <p:cNvPr name="AutoShape 5" id="5"/>
          <p:cNvSpPr/>
          <p:nvPr/>
        </p:nvSpPr>
        <p:spPr>
          <a:xfrm flipV="true">
            <a:off x="8040907" y="4099975"/>
            <a:ext cx="0" cy="4171663"/>
          </a:xfrm>
          <a:prstGeom prst="line">
            <a:avLst/>
          </a:prstGeom>
          <a:ln cap="flat" w="38100">
            <a:solidFill>
              <a:srgbClr val="000000"/>
            </a:solidFill>
            <a:prstDash val="solid"/>
            <a:headEnd type="none" len="sm" w="sm"/>
            <a:tailEnd type="none" len="sm" w="sm"/>
          </a:ln>
        </p:spPr>
      </p:sp>
      <p:sp>
        <p:nvSpPr>
          <p:cNvPr name="TextBox 6" id="6"/>
          <p:cNvSpPr txBox="true"/>
          <p:nvPr/>
        </p:nvSpPr>
        <p:spPr>
          <a:xfrm rot="0">
            <a:off x="4080868" y="1126621"/>
            <a:ext cx="10126264" cy="1709008"/>
          </a:xfrm>
          <a:prstGeom prst="rect">
            <a:avLst/>
          </a:prstGeom>
        </p:spPr>
        <p:txBody>
          <a:bodyPr anchor="t" rtlCol="false" tIns="0" lIns="0" bIns="0" rIns="0">
            <a:spAutoFit/>
          </a:bodyPr>
          <a:lstStyle/>
          <a:p>
            <a:pPr algn="ctr">
              <a:lnSpc>
                <a:spcPts val="13952"/>
              </a:lnSpc>
            </a:pPr>
            <a:r>
              <a:rPr lang="en-US" sz="9966">
                <a:solidFill>
                  <a:srgbClr val="CE6200"/>
                </a:solidFill>
                <a:latin typeface="Anton"/>
                <a:ea typeface="Anton"/>
                <a:cs typeface="Anton"/>
                <a:sym typeface="Anton"/>
              </a:rPr>
              <a:t>INTRODUCTION</a:t>
            </a:r>
          </a:p>
        </p:txBody>
      </p:sp>
      <p:sp>
        <p:nvSpPr>
          <p:cNvPr name="TextBox 7" id="7"/>
          <p:cNvSpPr txBox="true"/>
          <p:nvPr/>
        </p:nvSpPr>
        <p:spPr>
          <a:xfrm rot="0">
            <a:off x="8636033" y="3696361"/>
            <a:ext cx="7500998" cy="4959840"/>
          </a:xfrm>
          <a:prstGeom prst="rect">
            <a:avLst/>
          </a:prstGeom>
        </p:spPr>
        <p:txBody>
          <a:bodyPr anchor="t" rtlCol="false" tIns="0" lIns="0" bIns="0" rIns="0">
            <a:spAutoFit/>
          </a:bodyPr>
          <a:lstStyle/>
          <a:p>
            <a:pPr algn="just">
              <a:lnSpc>
                <a:spcPts val="3941"/>
              </a:lnSpc>
            </a:pPr>
            <a:r>
              <a:rPr lang="en-US" sz="3204">
                <a:solidFill>
                  <a:srgbClr val="0A303B"/>
                </a:solidFill>
                <a:latin typeface="Arapey"/>
                <a:ea typeface="Arapey"/>
                <a:cs typeface="Arapey"/>
                <a:sym typeface="Arapey"/>
              </a:rPr>
              <a:t>Le Big Data désigne l’ensemble des technologies et méthodes permettant de traiter et d’analyser de très grandes quantités de données générées à grande vitesse et sous des formes variées. Avec l’essor de l’Internet des Objets, des applications numériques et des systèmes connectés, les solutions Big Data sont devenues indispensables pour extraire de la valeur des données et améliorer la prise de décision.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957695" y="945467"/>
            <a:ext cx="11478480" cy="1708151"/>
          </a:xfrm>
          <a:prstGeom prst="rect">
            <a:avLst/>
          </a:prstGeom>
        </p:spPr>
        <p:txBody>
          <a:bodyPr anchor="t" rtlCol="false" tIns="0" lIns="0" bIns="0" rIns="0">
            <a:spAutoFit/>
          </a:bodyPr>
          <a:lstStyle/>
          <a:p>
            <a:pPr algn="ctr">
              <a:lnSpc>
                <a:spcPts val="13999"/>
              </a:lnSpc>
            </a:pPr>
            <a:r>
              <a:rPr lang="en-US" sz="9999">
                <a:solidFill>
                  <a:srgbClr val="CE6200"/>
                </a:solidFill>
                <a:latin typeface="Anton"/>
                <a:ea typeface="Anton"/>
                <a:cs typeface="Anton"/>
                <a:sym typeface="Anton"/>
              </a:rPr>
              <a:t>CONTEXTE DU BIG DATA</a:t>
            </a:r>
          </a:p>
        </p:txBody>
      </p:sp>
      <p:sp>
        <p:nvSpPr>
          <p:cNvPr name="TextBox 3" id="3"/>
          <p:cNvSpPr txBox="true"/>
          <p:nvPr/>
        </p:nvSpPr>
        <p:spPr>
          <a:xfrm rot="0">
            <a:off x="1553870" y="2972943"/>
            <a:ext cx="14922512" cy="1492758"/>
          </a:xfrm>
          <a:prstGeom prst="rect">
            <a:avLst/>
          </a:prstGeom>
        </p:spPr>
        <p:txBody>
          <a:bodyPr anchor="t" rtlCol="false" tIns="0" lIns="0" bIns="0" rIns="0">
            <a:spAutoFit/>
          </a:bodyPr>
          <a:lstStyle/>
          <a:p>
            <a:pPr algn="just">
              <a:lnSpc>
                <a:spcPts val="3935"/>
              </a:lnSpc>
            </a:pPr>
            <a:r>
              <a:rPr lang="en-US" sz="3199">
                <a:solidFill>
                  <a:srgbClr val="0A303B"/>
                </a:solidFill>
                <a:latin typeface="Arapey"/>
                <a:ea typeface="Arapey"/>
                <a:cs typeface="Arapey"/>
                <a:sym typeface="Arapey"/>
              </a:rPr>
              <a:t>Le Big Data désigne l’ensemble des technologies et approches permettant de stocker, traiter et analyser des volumes massifs de données complexes, générées à grande vitesse, afin d’en extraire de la valeur.</a:t>
            </a:r>
          </a:p>
        </p:txBody>
      </p:sp>
      <p:grpSp>
        <p:nvGrpSpPr>
          <p:cNvPr name="Group 4" id="4"/>
          <p:cNvGrpSpPr/>
          <p:nvPr/>
        </p:nvGrpSpPr>
        <p:grpSpPr>
          <a:xfrm rot="0">
            <a:off x="17259300" y="0"/>
            <a:ext cx="1075215" cy="10287000"/>
            <a:chOff x="0" y="0"/>
            <a:chExt cx="283184" cy="2709333"/>
          </a:xfrm>
        </p:grpSpPr>
        <p:sp>
          <p:nvSpPr>
            <p:cNvPr name="Freeform 5" id="5"/>
            <p:cNvSpPr/>
            <p:nvPr/>
          </p:nvSpPr>
          <p:spPr>
            <a:xfrm flipH="false" flipV="false" rot="0">
              <a:off x="0" y="0"/>
              <a:ext cx="283184" cy="2709333"/>
            </a:xfrm>
            <a:custGeom>
              <a:avLst/>
              <a:gdLst/>
              <a:ahLst/>
              <a:cxnLst/>
              <a:rect r="r" b="b" t="t" l="l"/>
              <a:pathLst>
                <a:path h="2709333" w="283184">
                  <a:moveTo>
                    <a:pt x="0" y="0"/>
                  </a:moveTo>
                  <a:lnTo>
                    <a:pt x="283184" y="0"/>
                  </a:lnTo>
                  <a:lnTo>
                    <a:pt x="283184" y="2709333"/>
                  </a:lnTo>
                  <a:lnTo>
                    <a:pt x="0" y="2709333"/>
                  </a:lnTo>
                  <a:close/>
                </a:path>
              </a:pathLst>
            </a:custGeom>
            <a:solidFill>
              <a:srgbClr val="00234C"/>
            </a:solidFill>
          </p:spPr>
        </p:sp>
        <p:sp>
          <p:nvSpPr>
            <p:cNvPr name="TextBox 6" id="6"/>
            <p:cNvSpPr txBox="true"/>
            <p:nvPr/>
          </p:nvSpPr>
          <p:spPr>
            <a:xfrm>
              <a:off x="0" y="-38100"/>
              <a:ext cx="283184" cy="274743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376931" y="4882171"/>
            <a:ext cx="1066415" cy="106641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34C"/>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4199"/>
                </a:lnSpc>
              </a:pPr>
              <a:r>
                <a:rPr lang="en-US" sz="2999">
                  <a:solidFill>
                    <a:srgbClr val="FFFFFF"/>
                  </a:solidFill>
                  <a:latin typeface="Arapey Bold"/>
                  <a:ea typeface="Arapey Bold"/>
                  <a:cs typeface="Arapey Bold"/>
                  <a:sym typeface="Arapey Bold"/>
                </a:rPr>
                <a:t>01</a:t>
              </a:r>
            </a:p>
          </p:txBody>
        </p:sp>
      </p:grpSp>
      <p:grpSp>
        <p:nvGrpSpPr>
          <p:cNvPr name="Group 10" id="10"/>
          <p:cNvGrpSpPr/>
          <p:nvPr/>
        </p:nvGrpSpPr>
        <p:grpSpPr>
          <a:xfrm rot="0">
            <a:off x="9392068" y="4917448"/>
            <a:ext cx="1072732" cy="107273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34C"/>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4199"/>
                </a:lnSpc>
              </a:pPr>
              <a:r>
                <a:rPr lang="en-US" sz="2999">
                  <a:solidFill>
                    <a:srgbClr val="FFFFFF"/>
                  </a:solidFill>
                  <a:latin typeface="Arapey Bold"/>
                  <a:ea typeface="Arapey Bold"/>
                  <a:cs typeface="Arapey Bold"/>
                  <a:sym typeface="Arapey Bold"/>
                </a:rPr>
                <a:t>03</a:t>
              </a:r>
            </a:p>
          </p:txBody>
        </p:sp>
      </p:grpSp>
      <p:grpSp>
        <p:nvGrpSpPr>
          <p:cNvPr name="Group 13" id="13"/>
          <p:cNvGrpSpPr/>
          <p:nvPr/>
        </p:nvGrpSpPr>
        <p:grpSpPr>
          <a:xfrm rot="0">
            <a:off x="1376931" y="7470148"/>
            <a:ext cx="1049856" cy="10498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34C"/>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4199"/>
                </a:lnSpc>
              </a:pPr>
              <a:r>
                <a:rPr lang="en-US" sz="2999">
                  <a:solidFill>
                    <a:srgbClr val="FFFFFF"/>
                  </a:solidFill>
                  <a:latin typeface="Arapey Bold"/>
                  <a:ea typeface="Arapey Bold"/>
                  <a:cs typeface="Arapey Bold"/>
                  <a:sym typeface="Arapey Bold"/>
                </a:rPr>
                <a:t>02</a:t>
              </a:r>
            </a:p>
          </p:txBody>
        </p:sp>
      </p:grpSp>
      <p:grpSp>
        <p:nvGrpSpPr>
          <p:cNvPr name="Group 16" id="16"/>
          <p:cNvGrpSpPr/>
          <p:nvPr/>
        </p:nvGrpSpPr>
        <p:grpSpPr>
          <a:xfrm rot="0">
            <a:off x="9392068" y="7508248"/>
            <a:ext cx="1072732" cy="107273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34C"/>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4199"/>
                </a:lnSpc>
              </a:pPr>
              <a:r>
                <a:rPr lang="en-US" sz="2999">
                  <a:solidFill>
                    <a:srgbClr val="FFFFFF"/>
                  </a:solidFill>
                  <a:latin typeface="Arapey Bold"/>
                  <a:ea typeface="Arapey Bold"/>
                  <a:cs typeface="Arapey Bold"/>
                  <a:sym typeface="Arapey Bold"/>
                </a:rPr>
                <a:t>04</a:t>
              </a:r>
            </a:p>
          </p:txBody>
        </p:sp>
      </p:grpSp>
      <p:sp>
        <p:nvSpPr>
          <p:cNvPr name="TextBox 19" id="19"/>
          <p:cNvSpPr txBox="true"/>
          <p:nvPr/>
        </p:nvSpPr>
        <p:spPr>
          <a:xfrm rot="0">
            <a:off x="2795770" y="4910553"/>
            <a:ext cx="5465485" cy="504825"/>
          </a:xfrm>
          <a:prstGeom prst="rect">
            <a:avLst/>
          </a:prstGeom>
        </p:spPr>
        <p:txBody>
          <a:bodyPr anchor="t" rtlCol="false" tIns="0" lIns="0" bIns="0" rIns="0">
            <a:spAutoFit/>
          </a:bodyPr>
          <a:lstStyle/>
          <a:p>
            <a:pPr algn="l" marL="647698" indent="-323849" lvl="1">
              <a:lnSpc>
                <a:spcPts val="4199"/>
              </a:lnSpc>
              <a:buFont typeface="Arial"/>
              <a:buChar char="•"/>
            </a:pPr>
            <a:r>
              <a:rPr lang="en-US" sz="2999" spc="29">
                <a:solidFill>
                  <a:srgbClr val="023535"/>
                </a:solidFill>
                <a:latin typeface="Arapey Bold"/>
                <a:ea typeface="Arapey Bold"/>
                <a:cs typeface="Arapey Bold"/>
                <a:sym typeface="Arapey Bold"/>
              </a:rPr>
              <a:t>Internet des Objets (IoT)</a:t>
            </a:r>
          </a:p>
        </p:txBody>
      </p:sp>
      <p:sp>
        <p:nvSpPr>
          <p:cNvPr name="Freeform 20" id="20"/>
          <p:cNvSpPr/>
          <p:nvPr/>
        </p:nvSpPr>
        <p:spPr>
          <a:xfrm flipH="false" flipV="false" rot="5400000">
            <a:off x="-108013" y="-1209675"/>
            <a:ext cx="2273427" cy="4114800"/>
          </a:xfrm>
          <a:custGeom>
            <a:avLst/>
            <a:gdLst/>
            <a:ahLst/>
            <a:cxnLst/>
            <a:rect r="r" b="b" t="t" l="l"/>
            <a:pathLst>
              <a:path h="4114800" w="2273427">
                <a:moveTo>
                  <a:pt x="0" y="0"/>
                </a:moveTo>
                <a:lnTo>
                  <a:pt x="2273427" y="0"/>
                </a:lnTo>
                <a:lnTo>
                  <a:pt x="227342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2812756" y="5491578"/>
            <a:ext cx="5465485" cy="1552575"/>
          </a:xfrm>
          <a:prstGeom prst="rect">
            <a:avLst/>
          </a:prstGeom>
        </p:spPr>
        <p:txBody>
          <a:bodyPr anchor="t" rtlCol="false" tIns="0" lIns="0" bIns="0" rIns="0">
            <a:spAutoFit/>
          </a:bodyPr>
          <a:lstStyle/>
          <a:p>
            <a:pPr algn="just">
              <a:lnSpc>
                <a:spcPts val="4199"/>
              </a:lnSpc>
            </a:pPr>
            <a:r>
              <a:rPr lang="en-US" sz="2999" spc="29">
                <a:solidFill>
                  <a:srgbClr val="023535"/>
                </a:solidFill>
                <a:latin typeface="Arapey"/>
                <a:ea typeface="Arapey"/>
                <a:cs typeface="Arapey"/>
                <a:sym typeface="Arapey"/>
              </a:rPr>
              <a:t>Les objets connectés génèrent des données en continu à partir de capteurs et systèmes intelligents.</a:t>
            </a:r>
          </a:p>
        </p:txBody>
      </p:sp>
      <p:sp>
        <p:nvSpPr>
          <p:cNvPr name="TextBox 22" id="22"/>
          <p:cNvSpPr txBox="true"/>
          <p:nvPr/>
        </p:nvSpPr>
        <p:spPr>
          <a:xfrm rot="0">
            <a:off x="2812756" y="7476080"/>
            <a:ext cx="5465485" cy="504825"/>
          </a:xfrm>
          <a:prstGeom prst="rect">
            <a:avLst/>
          </a:prstGeom>
        </p:spPr>
        <p:txBody>
          <a:bodyPr anchor="t" rtlCol="false" tIns="0" lIns="0" bIns="0" rIns="0">
            <a:spAutoFit/>
          </a:bodyPr>
          <a:lstStyle/>
          <a:p>
            <a:pPr algn="l" marL="647698" indent="-323849" lvl="1">
              <a:lnSpc>
                <a:spcPts val="4199"/>
              </a:lnSpc>
              <a:buFont typeface="Arial"/>
              <a:buChar char="•"/>
            </a:pPr>
            <a:r>
              <a:rPr lang="en-US" sz="2999" spc="29">
                <a:solidFill>
                  <a:srgbClr val="023535"/>
                </a:solidFill>
                <a:latin typeface="Arapey Bold"/>
                <a:ea typeface="Arapey Bold"/>
                <a:cs typeface="Arapey Bold"/>
                <a:sym typeface="Arapey Bold"/>
              </a:rPr>
              <a:t>Transformation numérique</a:t>
            </a:r>
          </a:p>
        </p:txBody>
      </p:sp>
      <p:sp>
        <p:nvSpPr>
          <p:cNvPr name="TextBox 23" id="23"/>
          <p:cNvSpPr txBox="true"/>
          <p:nvPr/>
        </p:nvSpPr>
        <p:spPr>
          <a:xfrm rot="0">
            <a:off x="2829742" y="8057105"/>
            <a:ext cx="5465485" cy="1552575"/>
          </a:xfrm>
          <a:prstGeom prst="rect">
            <a:avLst/>
          </a:prstGeom>
        </p:spPr>
        <p:txBody>
          <a:bodyPr anchor="t" rtlCol="false" tIns="0" lIns="0" bIns="0" rIns="0">
            <a:spAutoFit/>
          </a:bodyPr>
          <a:lstStyle/>
          <a:p>
            <a:pPr algn="just">
              <a:lnSpc>
                <a:spcPts val="4199"/>
              </a:lnSpc>
            </a:pPr>
            <a:r>
              <a:rPr lang="en-US" sz="2999" spc="29">
                <a:solidFill>
                  <a:srgbClr val="023535"/>
                </a:solidFill>
                <a:latin typeface="Arapey"/>
                <a:ea typeface="Arapey"/>
                <a:cs typeface="Arapey"/>
                <a:sym typeface="Arapey"/>
              </a:rPr>
              <a:t>La digitalisation des services et des processus augmente fortement la production de données.</a:t>
            </a:r>
          </a:p>
        </p:txBody>
      </p:sp>
      <p:sp>
        <p:nvSpPr>
          <p:cNvPr name="TextBox 24" id="24"/>
          <p:cNvSpPr txBox="true"/>
          <p:nvPr/>
        </p:nvSpPr>
        <p:spPr>
          <a:xfrm rot="0">
            <a:off x="10817225" y="4910553"/>
            <a:ext cx="5465485" cy="504825"/>
          </a:xfrm>
          <a:prstGeom prst="rect">
            <a:avLst/>
          </a:prstGeom>
        </p:spPr>
        <p:txBody>
          <a:bodyPr anchor="t" rtlCol="false" tIns="0" lIns="0" bIns="0" rIns="0">
            <a:spAutoFit/>
          </a:bodyPr>
          <a:lstStyle/>
          <a:p>
            <a:pPr algn="l" marL="647698" indent="-323849" lvl="1">
              <a:lnSpc>
                <a:spcPts val="4199"/>
              </a:lnSpc>
              <a:buFont typeface="Arial"/>
              <a:buChar char="•"/>
            </a:pPr>
            <a:r>
              <a:rPr lang="en-US" sz="2999" spc="29">
                <a:solidFill>
                  <a:srgbClr val="023535"/>
                </a:solidFill>
                <a:latin typeface="Arapey Bold"/>
                <a:ea typeface="Arapey Bold"/>
                <a:cs typeface="Arapey Bold"/>
                <a:sym typeface="Arapey Bold"/>
              </a:rPr>
              <a:t>Réseaux sociaux</a:t>
            </a:r>
          </a:p>
        </p:txBody>
      </p:sp>
      <p:sp>
        <p:nvSpPr>
          <p:cNvPr name="TextBox 25" id="25"/>
          <p:cNvSpPr txBox="true"/>
          <p:nvPr/>
        </p:nvSpPr>
        <p:spPr>
          <a:xfrm rot="0">
            <a:off x="10834211" y="5491578"/>
            <a:ext cx="5465485" cy="1552575"/>
          </a:xfrm>
          <a:prstGeom prst="rect">
            <a:avLst/>
          </a:prstGeom>
        </p:spPr>
        <p:txBody>
          <a:bodyPr anchor="t" rtlCol="false" tIns="0" lIns="0" bIns="0" rIns="0">
            <a:spAutoFit/>
          </a:bodyPr>
          <a:lstStyle/>
          <a:p>
            <a:pPr algn="just">
              <a:lnSpc>
                <a:spcPts val="4199"/>
              </a:lnSpc>
            </a:pPr>
            <a:r>
              <a:rPr lang="en-US" sz="2999" spc="29">
                <a:solidFill>
                  <a:srgbClr val="023535"/>
                </a:solidFill>
                <a:latin typeface="Arapey"/>
                <a:ea typeface="Arapey"/>
                <a:cs typeface="Arapey"/>
                <a:sym typeface="Arapey"/>
              </a:rPr>
              <a:t>Les interactions des utilisateurs produisent de grandes quantités de données non structurées.</a:t>
            </a:r>
          </a:p>
        </p:txBody>
      </p:sp>
      <p:sp>
        <p:nvSpPr>
          <p:cNvPr name="TextBox 26" id="26"/>
          <p:cNvSpPr txBox="true"/>
          <p:nvPr/>
        </p:nvSpPr>
        <p:spPr>
          <a:xfrm rot="0">
            <a:off x="10834211" y="7476080"/>
            <a:ext cx="5887516" cy="504825"/>
          </a:xfrm>
          <a:prstGeom prst="rect">
            <a:avLst/>
          </a:prstGeom>
        </p:spPr>
        <p:txBody>
          <a:bodyPr anchor="t" rtlCol="false" tIns="0" lIns="0" bIns="0" rIns="0">
            <a:spAutoFit/>
          </a:bodyPr>
          <a:lstStyle/>
          <a:p>
            <a:pPr algn="l" marL="647698" indent="-323849" lvl="1">
              <a:lnSpc>
                <a:spcPts val="4199"/>
              </a:lnSpc>
              <a:buFont typeface="Arial"/>
              <a:buChar char="•"/>
            </a:pPr>
            <a:r>
              <a:rPr lang="en-US" sz="2999" spc="29">
                <a:solidFill>
                  <a:srgbClr val="023535"/>
                </a:solidFill>
                <a:latin typeface="Arapey Bold"/>
                <a:ea typeface="Arapey Bold"/>
                <a:cs typeface="Arapey Bold"/>
                <a:sym typeface="Arapey Bold"/>
              </a:rPr>
              <a:t>Cloud &amp; Intelligence Artificielle</a:t>
            </a:r>
          </a:p>
        </p:txBody>
      </p:sp>
      <p:sp>
        <p:nvSpPr>
          <p:cNvPr name="TextBox 27" id="27"/>
          <p:cNvSpPr txBox="true"/>
          <p:nvPr/>
        </p:nvSpPr>
        <p:spPr>
          <a:xfrm rot="0">
            <a:off x="10851197" y="8057105"/>
            <a:ext cx="5465485" cy="1552575"/>
          </a:xfrm>
          <a:prstGeom prst="rect">
            <a:avLst/>
          </a:prstGeom>
        </p:spPr>
        <p:txBody>
          <a:bodyPr anchor="t" rtlCol="false" tIns="0" lIns="0" bIns="0" rIns="0">
            <a:spAutoFit/>
          </a:bodyPr>
          <a:lstStyle/>
          <a:p>
            <a:pPr algn="just">
              <a:lnSpc>
                <a:spcPts val="4199"/>
              </a:lnSpc>
            </a:pPr>
            <a:r>
              <a:rPr lang="en-US" sz="2999" spc="29">
                <a:solidFill>
                  <a:srgbClr val="023535"/>
                </a:solidFill>
                <a:latin typeface="Arapey"/>
                <a:ea typeface="Arapey"/>
                <a:cs typeface="Arapey"/>
                <a:sym typeface="Arapey"/>
              </a:rPr>
              <a:t>Le cloud permet le stockage à grande échelle et l’IA exploite les données pour créer de la valeur.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06815" y="7441573"/>
            <a:ext cx="4121370" cy="3099613"/>
          </a:xfrm>
          <a:custGeom>
            <a:avLst/>
            <a:gdLst/>
            <a:ahLst/>
            <a:cxnLst/>
            <a:rect r="r" b="b" t="t" l="l"/>
            <a:pathLst>
              <a:path h="3099613" w="4121370">
                <a:moveTo>
                  <a:pt x="0" y="0"/>
                </a:moveTo>
                <a:lnTo>
                  <a:pt x="4121370" y="0"/>
                </a:lnTo>
                <a:lnTo>
                  <a:pt x="4121370" y="3099614"/>
                </a:lnTo>
                <a:lnTo>
                  <a:pt x="0" y="30996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080868" y="847725"/>
            <a:ext cx="10126264" cy="1706469"/>
          </a:xfrm>
          <a:prstGeom prst="rect">
            <a:avLst/>
          </a:prstGeom>
        </p:spPr>
        <p:txBody>
          <a:bodyPr anchor="t" rtlCol="false" tIns="0" lIns="0" bIns="0" rIns="0">
            <a:spAutoFit/>
          </a:bodyPr>
          <a:lstStyle/>
          <a:p>
            <a:pPr algn="ctr">
              <a:lnSpc>
                <a:spcPts val="14092"/>
              </a:lnSpc>
            </a:pPr>
            <a:r>
              <a:rPr lang="en-US" sz="10066">
                <a:solidFill>
                  <a:srgbClr val="CE6200"/>
                </a:solidFill>
                <a:latin typeface="Anton"/>
                <a:ea typeface="Anton"/>
                <a:cs typeface="Anton"/>
                <a:sym typeface="Anton"/>
              </a:rPr>
              <a:t>LES 5V DU BIG DATA</a:t>
            </a:r>
          </a:p>
        </p:txBody>
      </p:sp>
      <p:sp>
        <p:nvSpPr>
          <p:cNvPr name="Freeform 4" id="4"/>
          <p:cNvSpPr/>
          <p:nvPr/>
        </p:nvSpPr>
        <p:spPr>
          <a:xfrm flipH="true" flipV="true" rot="0">
            <a:off x="14207132" y="-184302"/>
            <a:ext cx="4121370" cy="3099613"/>
          </a:xfrm>
          <a:custGeom>
            <a:avLst/>
            <a:gdLst/>
            <a:ahLst/>
            <a:cxnLst/>
            <a:rect r="r" b="b" t="t" l="l"/>
            <a:pathLst>
              <a:path h="3099613" w="4121370">
                <a:moveTo>
                  <a:pt x="4121369" y="3099613"/>
                </a:moveTo>
                <a:lnTo>
                  <a:pt x="0" y="3099613"/>
                </a:lnTo>
                <a:lnTo>
                  <a:pt x="0" y="0"/>
                </a:lnTo>
                <a:lnTo>
                  <a:pt x="4121369" y="0"/>
                </a:lnTo>
                <a:lnTo>
                  <a:pt x="4121369" y="309961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01835" y="3621102"/>
            <a:ext cx="4902785" cy="944900"/>
          </a:xfrm>
          <a:custGeom>
            <a:avLst/>
            <a:gdLst/>
            <a:ahLst/>
            <a:cxnLst/>
            <a:rect r="r" b="b" t="t" l="l"/>
            <a:pathLst>
              <a:path h="944900" w="4902785">
                <a:moveTo>
                  <a:pt x="0" y="0"/>
                </a:moveTo>
                <a:lnTo>
                  <a:pt x="4902785" y="0"/>
                </a:lnTo>
                <a:lnTo>
                  <a:pt x="4902785" y="944900"/>
                </a:lnTo>
                <a:lnTo>
                  <a:pt x="0" y="944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834681" y="3621102"/>
            <a:ext cx="4902785" cy="944900"/>
          </a:xfrm>
          <a:custGeom>
            <a:avLst/>
            <a:gdLst/>
            <a:ahLst/>
            <a:cxnLst/>
            <a:rect r="r" b="b" t="t" l="l"/>
            <a:pathLst>
              <a:path h="944900" w="4902785">
                <a:moveTo>
                  <a:pt x="0" y="0"/>
                </a:moveTo>
                <a:lnTo>
                  <a:pt x="4902785" y="0"/>
                </a:lnTo>
                <a:lnTo>
                  <a:pt x="4902785" y="944900"/>
                </a:lnTo>
                <a:lnTo>
                  <a:pt x="0" y="9449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197508" y="3591822"/>
            <a:ext cx="5054705" cy="974179"/>
          </a:xfrm>
          <a:custGeom>
            <a:avLst/>
            <a:gdLst/>
            <a:ahLst/>
            <a:cxnLst/>
            <a:rect r="r" b="b" t="t" l="l"/>
            <a:pathLst>
              <a:path h="974179" w="5054705">
                <a:moveTo>
                  <a:pt x="0" y="0"/>
                </a:moveTo>
                <a:lnTo>
                  <a:pt x="5054705" y="0"/>
                </a:lnTo>
                <a:lnTo>
                  <a:pt x="5054705" y="974180"/>
                </a:lnTo>
                <a:lnTo>
                  <a:pt x="0" y="974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2472222" y="3852063"/>
            <a:ext cx="3981517" cy="495300"/>
          </a:xfrm>
          <a:prstGeom prst="rect">
            <a:avLst/>
          </a:prstGeom>
        </p:spPr>
        <p:txBody>
          <a:bodyPr anchor="t" rtlCol="false" tIns="0" lIns="0" bIns="0" rIns="0">
            <a:spAutoFit/>
          </a:bodyPr>
          <a:lstStyle/>
          <a:p>
            <a:pPr algn="l">
              <a:lnSpc>
                <a:spcPts val="3840"/>
              </a:lnSpc>
            </a:pPr>
            <a:r>
              <a:rPr lang="en-US" sz="3200">
                <a:solidFill>
                  <a:srgbClr val="000000"/>
                </a:solidFill>
                <a:latin typeface="Arapey Bold"/>
                <a:ea typeface="Arapey Bold"/>
                <a:cs typeface="Arapey Bold"/>
                <a:sym typeface="Arapey Bold"/>
              </a:rPr>
              <a:t>Volume</a:t>
            </a:r>
          </a:p>
        </p:txBody>
      </p:sp>
      <p:sp>
        <p:nvSpPr>
          <p:cNvPr name="TextBox 9" id="9"/>
          <p:cNvSpPr txBox="true"/>
          <p:nvPr/>
        </p:nvSpPr>
        <p:spPr>
          <a:xfrm rot="0">
            <a:off x="1169939" y="4839708"/>
            <a:ext cx="5110071" cy="1417320"/>
          </a:xfrm>
          <a:prstGeom prst="rect">
            <a:avLst/>
          </a:prstGeom>
        </p:spPr>
        <p:txBody>
          <a:bodyPr anchor="t" rtlCol="false" tIns="0" lIns="0" bIns="0" rIns="0">
            <a:spAutoFit/>
          </a:bodyPr>
          <a:lstStyle/>
          <a:p>
            <a:pPr algn="l">
              <a:lnSpc>
                <a:spcPts val="3780"/>
              </a:lnSpc>
            </a:pPr>
            <a:r>
              <a:rPr lang="en-US" sz="2700">
                <a:solidFill>
                  <a:srgbClr val="000000"/>
                </a:solidFill>
                <a:latin typeface="Arapey"/>
                <a:ea typeface="Arapey"/>
                <a:cs typeface="Arapey"/>
                <a:sym typeface="Arapey"/>
              </a:rPr>
              <a:t>Tra</a:t>
            </a:r>
            <a:r>
              <a:rPr lang="en-US" sz="2700">
                <a:solidFill>
                  <a:srgbClr val="000000"/>
                </a:solidFill>
                <a:latin typeface="Arapey"/>
                <a:ea typeface="Arapey"/>
                <a:cs typeface="Arapey"/>
                <a:sym typeface="Arapey"/>
              </a:rPr>
              <a:t>itement de très grandes quantités de données dépassant les capacités des systèmes traditionnels.</a:t>
            </a:r>
          </a:p>
        </p:txBody>
      </p:sp>
      <p:sp>
        <p:nvSpPr>
          <p:cNvPr name="TextBox 10" id="10"/>
          <p:cNvSpPr txBox="true"/>
          <p:nvPr/>
        </p:nvSpPr>
        <p:spPr>
          <a:xfrm rot="0">
            <a:off x="8205068" y="3852063"/>
            <a:ext cx="3981517" cy="495300"/>
          </a:xfrm>
          <a:prstGeom prst="rect">
            <a:avLst/>
          </a:prstGeom>
        </p:spPr>
        <p:txBody>
          <a:bodyPr anchor="t" rtlCol="false" tIns="0" lIns="0" bIns="0" rIns="0">
            <a:spAutoFit/>
          </a:bodyPr>
          <a:lstStyle/>
          <a:p>
            <a:pPr algn="l">
              <a:lnSpc>
                <a:spcPts val="3840"/>
              </a:lnSpc>
            </a:pPr>
            <a:r>
              <a:rPr lang="en-US" sz="3200">
                <a:solidFill>
                  <a:srgbClr val="000000"/>
                </a:solidFill>
                <a:latin typeface="Arapey Bold"/>
                <a:ea typeface="Arapey Bold"/>
                <a:cs typeface="Arapey Bold"/>
                <a:sym typeface="Arapey Bold"/>
              </a:rPr>
              <a:t>Vél</a:t>
            </a:r>
            <a:r>
              <a:rPr lang="en-US" sz="3200">
                <a:solidFill>
                  <a:srgbClr val="000000"/>
                </a:solidFill>
                <a:latin typeface="Arapey Bold"/>
                <a:ea typeface="Arapey Bold"/>
                <a:cs typeface="Arapey Bold"/>
                <a:sym typeface="Arapey Bold"/>
              </a:rPr>
              <a:t>ocité</a:t>
            </a:r>
          </a:p>
        </p:txBody>
      </p:sp>
      <p:sp>
        <p:nvSpPr>
          <p:cNvPr name="TextBox 11" id="11"/>
          <p:cNvSpPr txBox="true"/>
          <p:nvPr/>
        </p:nvSpPr>
        <p:spPr>
          <a:xfrm rot="0">
            <a:off x="6984859" y="4839708"/>
            <a:ext cx="4695499" cy="1417320"/>
          </a:xfrm>
          <a:prstGeom prst="rect">
            <a:avLst/>
          </a:prstGeom>
        </p:spPr>
        <p:txBody>
          <a:bodyPr anchor="t" rtlCol="false" tIns="0" lIns="0" bIns="0" rIns="0">
            <a:spAutoFit/>
          </a:bodyPr>
          <a:lstStyle/>
          <a:p>
            <a:pPr algn="l">
              <a:lnSpc>
                <a:spcPts val="3780"/>
              </a:lnSpc>
            </a:pPr>
            <a:r>
              <a:rPr lang="en-US" sz="2700">
                <a:solidFill>
                  <a:srgbClr val="000000"/>
                </a:solidFill>
                <a:latin typeface="Arapey"/>
                <a:ea typeface="Arapey"/>
                <a:cs typeface="Arapey"/>
                <a:sym typeface="Arapey"/>
              </a:rPr>
              <a:t>Données générées et traitées rapidement, souvent en temps rée</a:t>
            </a:r>
            <a:r>
              <a:rPr lang="en-US" sz="2700">
                <a:solidFill>
                  <a:srgbClr val="000000"/>
                </a:solidFill>
                <a:latin typeface="Arapey"/>
                <a:ea typeface="Arapey"/>
                <a:cs typeface="Arapey"/>
                <a:sym typeface="Arapey"/>
              </a:rPr>
              <a:t>l ou quasi temps réel.</a:t>
            </a:r>
          </a:p>
        </p:txBody>
      </p:sp>
      <p:sp>
        <p:nvSpPr>
          <p:cNvPr name="TextBox 12" id="12"/>
          <p:cNvSpPr txBox="true"/>
          <p:nvPr/>
        </p:nvSpPr>
        <p:spPr>
          <a:xfrm rot="0">
            <a:off x="12415211" y="4839708"/>
            <a:ext cx="4695499" cy="1417320"/>
          </a:xfrm>
          <a:prstGeom prst="rect">
            <a:avLst/>
          </a:prstGeom>
        </p:spPr>
        <p:txBody>
          <a:bodyPr anchor="t" rtlCol="false" tIns="0" lIns="0" bIns="0" rIns="0">
            <a:spAutoFit/>
          </a:bodyPr>
          <a:lstStyle/>
          <a:p>
            <a:pPr algn="l">
              <a:lnSpc>
                <a:spcPts val="3780"/>
              </a:lnSpc>
            </a:pPr>
            <a:r>
              <a:rPr lang="en-US" sz="2700">
                <a:solidFill>
                  <a:srgbClr val="000000"/>
                </a:solidFill>
                <a:latin typeface="Arapey"/>
                <a:ea typeface="Arapey"/>
                <a:cs typeface="Arapey"/>
                <a:sym typeface="Arapey"/>
              </a:rPr>
              <a:t>Données issues de sources multiples et de formats différents comme JSON, </a:t>
            </a:r>
            <a:r>
              <a:rPr lang="en-US" sz="2700">
                <a:solidFill>
                  <a:srgbClr val="000000"/>
                </a:solidFill>
                <a:latin typeface="Arapey"/>
                <a:ea typeface="Arapey"/>
                <a:cs typeface="Arapey"/>
                <a:sym typeface="Arapey"/>
              </a:rPr>
              <a:t>logs et capteurs.</a:t>
            </a:r>
          </a:p>
        </p:txBody>
      </p:sp>
      <p:sp>
        <p:nvSpPr>
          <p:cNvPr name="TextBox 13" id="13"/>
          <p:cNvSpPr txBox="true"/>
          <p:nvPr/>
        </p:nvSpPr>
        <p:spPr>
          <a:xfrm rot="0">
            <a:off x="13624714" y="3852063"/>
            <a:ext cx="3981517" cy="495300"/>
          </a:xfrm>
          <a:prstGeom prst="rect">
            <a:avLst/>
          </a:prstGeom>
        </p:spPr>
        <p:txBody>
          <a:bodyPr anchor="t" rtlCol="false" tIns="0" lIns="0" bIns="0" rIns="0">
            <a:spAutoFit/>
          </a:bodyPr>
          <a:lstStyle/>
          <a:p>
            <a:pPr algn="l">
              <a:lnSpc>
                <a:spcPts val="3840"/>
              </a:lnSpc>
            </a:pPr>
            <a:r>
              <a:rPr lang="en-US" sz="3200">
                <a:solidFill>
                  <a:srgbClr val="000000"/>
                </a:solidFill>
                <a:latin typeface="Arapey Bold"/>
                <a:ea typeface="Arapey Bold"/>
                <a:cs typeface="Arapey Bold"/>
                <a:sym typeface="Arapey Bold"/>
              </a:rPr>
              <a:t>Varié</a:t>
            </a:r>
            <a:r>
              <a:rPr lang="en-US" sz="3200">
                <a:solidFill>
                  <a:srgbClr val="000000"/>
                </a:solidFill>
                <a:latin typeface="Arapey Bold"/>
                <a:ea typeface="Arapey Bold"/>
                <a:cs typeface="Arapey Bold"/>
                <a:sym typeface="Arapey Bold"/>
              </a:rPr>
              <a:t>té</a:t>
            </a:r>
          </a:p>
        </p:txBody>
      </p:sp>
      <p:sp>
        <p:nvSpPr>
          <p:cNvPr name="Freeform 14" id="14"/>
          <p:cNvSpPr/>
          <p:nvPr/>
        </p:nvSpPr>
        <p:spPr>
          <a:xfrm flipH="false" flipV="false" rot="0">
            <a:off x="4872497" y="7030861"/>
            <a:ext cx="4902785" cy="944900"/>
          </a:xfrm>
          <a:custGeom>
            <a:avLst/>
            <a:gdLst/>
            <a:ahLst/>
            <a:cxnLst/>
            <a:rect r="r" b="b" t="t" l="l"/>
            <a:pathLst>
              <a:path h="944900" w="4902785">
                <a:moveTo>
                  <a:pt x="0" y="0"/>
                </a:moveTo>
                <a:lnTo>
                  <a:pt x="4902785" y="0"/>
                </a:lnTo>
                <a:lnTo>
                  <a:pt x="4902785" y="944901"/>
                </a:lnTo>
                <a:lnTo>
                  <a:pt x="0" y="9449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10235324" y="7001582"/>
            <a:ext cx="5054705" cy="974179"/>
          </a:xfrm>
          <a:custGeom>
            <a:avLst/>
            <a:gdLst/>
            <a:ahLst/>
            <a:cxnLst/>
            <a:rect r="r" b="b" t="t" l="l"/>
            <a:pathLst>
              <a:path h="974179" w="5054705">
                <a:moveTo>
                  <a:pt x="0" y="0"/>
                </a:moveTo>
                <a:lnTo>
                  <a:pt x="5054705" y="0"/>
                </a:lnTo>
                <a:lnTo>
                  <a:pt x="5054705" y="974180"/>
                </a:lnTo>
                <a:lnTo>
                  <a:pt x="0" y="974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6242884" y="7261823"/>
            <a:ext cx="3981517" cy="495300"/>
          </a:xfrm>
          <a:prstGeom prst="rect">
            <a:avLst/>
          </a:prstGeom>
        </p:spPr>
        <p:txBody>
          <a:bodyPr anchor="t" rtlCol="false" tIns="0" lIns="0" bIns="0" rIns="0">
            <a:spAutoFit/>
          </a:bodyPr>
          <a:lstStyle/>
          <a:p>
            <a:pPr algn="l">
              <a:lnSpc>
                <a:spcPts val="3840"/>
              </a:lnSpc>
            </a:pPr>
            <a:r>
              <a:rPr lang="en-US" sz="3200">
                <a:solidFill>
                  <a:srgbClr val="000000"/>
                </a:solidFill>
                <a:latin typeface="Arapey Bold"/>
                <a:ea typeface="Arapey Bold"/>
                <a:cs typeface="Arapey Bold"/>
                <a:sym typeface="Arapey Bold"/>
              </a:rPr>
              <a:t>Véra</a:t>
            </a:r>
            <a:r>
              <a:rPr lang="en-US" sz="3200">
                <a:solidFill>
                  <a:srgbClr val="000000"/>
                </a:solidFill>
                <a:latin typeface="Arapey Bold"/>
                <a:ea typeface="Arapey Bold"/>
                <a:cs typeface="Arapey Bold"/>
                <a:sym typeface="Arapey Bold"/>
              </a:rPr>
              <a:t>cité</a:t>
            </a:r>
          </a:p>
        </p:txBody>
      </p:sp>
      <p:sp>
        <p:nvSpPr>
          <p:cNvPr name="TextBox 17" id="17"/>
          <p:cNvSpPr txBox="true"/>
          <p:nvPr/>
        </p:nvSpPr>
        <p:spPr>
          <a:xfrm rot="0">
            <a:off x="5022676" y="8249468"/>
            <a:ext cx="4695499" cy="1417320"/>
          </a:xfrm>
          <a:prstGeom prst="rect">
            <a:avLst/>
          </a:prstGeom>
        </p:spPr>
        <p:txBody>
          <a:bodyPr anchor="t" rtlCol="false" tIns="0" lIns="0" bIns="0" rIns="0">
            <a:spAutoFit/>
          </a:bodyPr>
          <a:lstStyle/>
          <a:p>
            <a:pPr algn="l">
              <a:lnSpc>
                <a:spcPts val="3780"/>
              </a:lnSpc>
            </a:pPr>
            <a:r>
              <a:rPr lang="en-US" sz="2700">
                <a:solidFill>
                  <a:srgbClr val="000000"/>
                </a:solidFill>
                <a:latin typeface="Arapey"/>
                <a:ea typeface="Arapey"/>
                <a:cs typeface="Arapey"/>
                <a:sym typeface="Arapey"/>
              </a:rPr>
              <a:t>Nécessité de garantir la qualité, la fiabilité et </a:t>
            </a:r>
            <a:r>
              <a:rPr lang="en-US" sz="2700">
                <a:solidFill>
                  <a:srgbClr val="000000"/>
                </a:solidFill>
                <a:latin typeface="Arapey"/>
                <a:ea typeface="Arapey"/>
                <a:cs typeface="Arapey"/>
                <a:sym typeface="Arapey"/>
              </a:rPr>
              <a:t>la cohérence des données.</a:t>
            </a:r>
          </a:p>
        </p:txBody>
      </p:sp>
      <p:sp>
        <p:nvSpPr>
          <p:cNvPr name="TextBox 18" id="18"/>
          <p:cNvSpPr txBox="true"/>
          <p:nvPr/>
        </p:nvSpPr>
        <p:spPr>
          <a:xfrm rot="0">
            <a:off x="10453028" y="8249468"/>
            <a:ext cx="4695499" cy="1417320"/>
          </a:xfrm>
          <a:prstGeom prst="rect">
            <a:avLst/>
          </a:prstGeom>
        </p:spPr>
        <p:txBody>
          <a:bodyPr anchor="t" rtlCol="false" tIns="0" lIns="0" bIns="0" rIns="0">
            <a:spAutoFit/>
          </a:bodyPr>
          <a:lstStyle/>
          <a:p>
            <a:pPr algn="l">
              <a:lnSpc>
                <a:spcPts val="3780"/>
              </a:lnSpc>
            </a:pPr>
            <a:r>
              <a:rPr lang="en-US" sz="2700">
                <a:solidFill>
                  <a:srgbClr val="000000"/>
                </a:solidFill>
                <a:latin typeface="Arapey"/>
                <a:ea typeface="Arapey"/>
                <a:cs typeface="Arapey"/>
                <a:sym typeface="Arapey"/>
              </a:rPr>
              <a:t>Transformation des données en informations utiles pour soutenir </a:t>
            </a:r>
            <a:r>
              <a:rPr lang="en-US" sz="2700">
                <a:solidFill>
                  <a:srgbClr val="000000"/>
                </a:solidFill>
                <a:latin typeface="Arapey"/>
                <a:ea typeface="Arapey"/>
                <a:cs typeface="Arapey"/>
                <a:sym typeface="Arapey"/>
              </a:rPr>
              <a:t>la prise de décision.</a:t>
            </a:r>
          </a:p>
        </p:txBody>
      </p:sp>
      <p:sp>
        <p:nvSpPr>
          <p:cNvPr name="TextBox 19" id="19"/>
          <p:cNvSpPr txBox="true"/>
          <p:nvPr/>
        </p:nvSpPr>
        <p:spPr>
          <a:xfrm rot="0">
            <a:off x="11662530" y="7261823"/>
            <a:ext cx="3981517" cy="495300"/>
          </a:xfrm>
          <a:prstGeom prst="rect">
            <a:avLst/>
          </a:prstGeom>
        </p:spPr>
        <p:txBody>
          <a:bodyPr anchor="t" rtlCol="false" tIns="0" lIns="0" bIns="0" rIns="0">
            <a:spAutoFit/>
          </a:bodyPr>
          <a:lstStyle/>
          <a:p>
            <a:pPr algn="l">
              <a:lnSpc>
                <a:spcPts val="3840"/>
              </a:lnSpc>
            </a:pPr>
            <a:r>
              <a:rPr lang="en-US" sz="3200">
                <a:solidFill>
                  <a:srgbClr val="000000"/>
                </a:solidFill>
                <a:latin typeface="Arapey Bold"/>
                <a:ea typeface="Arapey Bold"/>
                <a:cs typeface="Arapey Bold"/>
                <a:sym typeface="Arapey Bold"/>
              </a:rPr>
              <a:t>Valeur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08013" y="-1209675"/>
            <a:ext cx="2273427" cy="4114800"/>
          </a:xfrm>
          <a:custGeom>
            <a:avLst/>
            <a:gdLst/>
            <a:ahLst/>
            <a:cxnLst/>
            <a:rect r="r" b="b" t="t" l="l"/>
            <a:pathLst>
              <a:path h="4114800" w="2273427">
                <a:moveTo>
                  <a:pt x="0" y="0"/>
                </a:moveTo>
                <a:lnTo>
                  <a:pt x="2273427" y="0"/>
                </a:lnTo>
                <a:lnTo>
                  <a:pt x="227342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610284" y="662101"/>
            <a:ext cx="14207132" cy="1483993"/>
          </a:xfrm>
          <a:prstGeom prst="rect">
            <a:avLst/>
          </a:prstGeom>
        </p:spPr>
        <p:txBody>
          <a:bodyPr anchor="t" rtlCol="false" tIns="0" lIns="0" bIns="0" rIns="0">
            <a:spAutoFit/>
          </a:bodyPr>
          <a:lstStyle/>
          <a:p>
            <a:pPr algn="ctr">
              <a:lnSpc>
                <a:spcPts val="12180"/>
              </a:lnSpc>
            </a:pPr>
            <a:r>
              <a:rPr lang="en-US" sz="8700">
                <a:solidFill>
                  <a:srgbClr val="CE6200"/>
                </a:solidFill>
                <a:latin typeface="Anton"/>
                <a:ea typeface="Anton"/>
                <a:cs typeface="Anton"/>
                <a:sym typeface="Anton"/>
              </a:rPr>
              <a:t>PROBLÉMATIQUES DU BIG DATA</a:t>
            </a:r>
          </a:p>
        </p:txBody>
      </p:sp>
      <p:grpSp>
        <p:nvGrpSpPr>
          <p:cNvPr name="Group 4" id="4"/>
          <p:cNvGrpSpPr/>
          <p:nvPr/>
        </p:nvGrpSpPr>
        <p:grpSpPr>
          <a:xfrm rot="-5400000">
            <a:off x="4594423" y="2130854"/>
            <a:ext cx="1273132" cy="1976942"/>
            <a:chOff x="0" y="0"/>
            <a:chExt cx="660400" cy="1025481"/>
          </a:xfrm>
        </p:grpSpPr>
        <p:sp>
          <p:nvSpPr>
            <p:cNvPr name="Freeform 5" id="5"/>
            <p:cNvSpPr/>
            <p:nvPr/>
          </p:nvSpPr>
          <p:spPr>
            <a:xfrm flipH="false" flipV="false" rot="0">
              <a:off x="0" y="0"/>
              <a:ext cx="660400" cy="1025481"/>
            </a:xfrm>
            <a:custGeom>
              <a:avLst/>
              <a:gdLst/>
              <a:ahLst/>
              <a:cxnLst/>
              <a:rect r="r" b="b" t="t" l="l"/>
              <a:pathLst>
                <a:path h="1025481"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3226"/>
                  </a:cubicBezTo>
                  <a:lnTo>
                    <a:pt x="660400" y="1025481"/>
                  </a:lnTo>
                  <a:lnTo>
                    <a:pt x="0" y="1025481"/>
                  </a:lnTo>
                  <a:lnTo>
                    <a:pt x="0" y="333740"/>
                  </a:lnTo>
                  <a:cubicBezTo>
                    <a:pt x="1782" y="185660"/>
                    <a:pt x="93019" y="64045"/>
                    <a:pt x="220252" y="19070"/>
                  </a:cubicBezTo>
                  <a:close/>
                </a:path>
              </a:pathLst>
            </a:custGeom>
            <a:solidFill>
              <a:srgbClr val="386C9C">
                <a:alpha val="49804"/>
              </a:srgbClr>
            </a:solidFill>
          </p:spPr>
        </p:sp>
        <p:sp>
          <p:nvSpPr>
            <p:cNvPr name="TextBox 6" id="6"/>
            <p:cNvSpPr txBox="true"/>
            <p:nvPr/>
          </p:nvSpPr>
          <p:spPr>
            <a:xfrm>
              <a:off x="0" y="88900"/>
              <a:ext cx="660400" cy="936581"/>
            </a:xfrm>
            <a:prstGeom prst="rect">
              <a:avLst/>
            </a:prstGeom>
          </p:spPr>
          <p:txBody>
            <a:bodyPr anchor="ctr" rtlCol="false" tIns="50800" lIns="50800" bIns="50800" rIns="50800"/>
            <a:lstStyle/>
            <a:p>
              <a:pPr algn="ctr">
                <a:lnSpc>
                  <a:spcPts val="2763"/>
                </a:lnSpc>
              </a:pPr>
            </a:p>
          </p:txBody>
        </p:sp>
      </p:grpSp>
      <p:grpSp>
        <p:nvGrpSpPr>
          <p:cNvPr name="Group 7" id="7"/>
          <p:cNvGrpSpPr/>
          <p:nvPr/>
        </p:nvGrpSpPr>
        <p:grpSpPr>
          <a:xfrm rot="-5400000">
            <a:off x="4594423" y="5218962"/>
            <a:ext cx="1273132" cy="1976942"/>
            <a:chOff x="0" y="0"/>
            <a:chExt cx="660400" cy="1025481"/>
          </a:xfrm>
        </p:grpSpPr>
        <p:sp>
          <p:nvSpPr>
            <p:cNvPr name="Freeform 8" id="8"/>
            <p:cNvSpPr/>
            <p:nvPr/>
          </p:nvSpPr>
          <p:spPr>
            <a:xfrm flipH="false" flipV="false" rot="0">
              <a:off x="0" y="0"/>
              <a:ext cx="660400" cy="1025481"/>
            </a:xfrm>
            <a:custGeom>
              <a:avLst/>
              <a:gdLst/>
              <a:ahLst/>
              <a:cxnLst/>
              <a:rect r="r" b="b" t="t" l="l"/>
              <a:pathLst>
                <a:path h="1025481"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3226"/>
                  </a:cubicBezTo>
                  <a:lnTo>
                    <a:pt x="660400" y="1025481"/>
                  </a:lnTo>
                  <a:lnTo>
                    <a:pt x="0" y="1025481"/>
                  </a:lnTo>
                  <a:lnTo>
                    <a:pt x="0" y="333740"/>
                  </a:lnTo>
                  <a:cubicBezTo>
                    <a:pt x="1782" y="185660"/>
                    <a:pt x="93019" y="64045"/>
                    <a:pt x="220252" y="19070"/>
                  </a:cubicBezTo>
                  <a:close/>
                </a:path>
              </a:pathLst>
            </a:custGeom>
            <a:solidFill>
              <a:srgbClr val="8F4304">
                <a:alpha val="49804"/>
              </a:srgbClr>
            </a:solidFill>
          </p:spPr>
        </p:sp>
        <p:sp>
          <p:nvSpPr>
            <p:cNvPr name="TextBox 9" id="9"/>
            <p:cNvSpPr txBox="true"/>
            <p:nvPr/>
          </p:nvSpPr>
          <p:spPr>
            <a:xfrm>
              <a:off x="0" y="88900"/>
              <a:ext cx="660400" cy="936581"/>
            </a:xfrm>
            <a:prstGeom prst="rect">
              <a:avLst/>
            </a:prstGeom>
          </p:spPr>
          <p:txBody>
            <a:bodyPr anchor="ctr" rtlCol="false" tIns="50800" lIns="50800" bIns="50800" rIns="50800"/>
            <a:lstStyle/>
            <a:p>
              <a:pPr algn="ctr">
                <a:lnSpc>
                  <a:spcPts val="2763"/>
                </a:lnSpc>
              </a:pPr>
            </a:p>
          </p:txBody>
        </p:sp>
      </p:grpSp>
      <p:grpSp>
        <p:nvGrpSpPr>
          <p:cNvPr name="Group 10" id="10"/>
          <p:cNvGrpSpPr/>
          <p:nvPr/>
        </p:nvGrpSpPr>
        <p:grpSpPr>
          <a:xfrm rot="-5400000">
            <a:off x="4594423" y="3688656"/>
            <a:ext cx="1273132" cy="1976942"/>
            <a:chOff x="0" y="0"/>
            <a:chExt cx="660400" cy="1025481"/>
          </a:xfrm>
        </p:grpSpPr>
        <p:sp>
          <p:nvSpPr>
            <p:cNvPr name="Freeform 11" id="11"/>
            <p:cNvSpPr/>
            <p:nvPr/>
          </p:nvSpPr>
          <p:spPr>
            <a:xfrm flipH="false" flipV="false" rot="0">
              <a:off x="0" y="0"/>
              <a:ext cx="660400" cy="1025481"/>
            </a:xfrm>
            <a:custGeom>
              <a:avLst/>
              <a:gdLst/>
              <a:ahLst/>
              <a:cxnLst/>
              <a:rect r="r" b="b" t="t" l="l"/>
              <a:pathLst>
                <a:path h="1025481"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3226"/>
                  </a:cubicBezTo>
                  <a:lnTo>
                    <a:pt x="660400" y="1025481"/>
                  </a:lnTo>
                  <a:lnTo>
                    <a:pt x="0" y="1025481"/>
                  </a:lnTo>
                  <a:lnTo>
                    <a:pt x="0" y="333740"/>
                  </a:lnTo>
                  <a:cubicBezTo>
                    <a:pt x="1782" y="185660"/>
                    <a:pt x="93019" y="64045"/>
                    <a:pt x="220252" y="19070"/>
                  </a:cubicBezTo>
                  <a:close/>
                </a:path>
              </a:pathLst>
            </a:custGeom>
            <a:solidFill>
              <a:srgbClr val="308FBE">
                <a:alpha val="49804"/>
              </a:srgbClr>
            </a:solidFill>
          </p:spPr>
        </p:sp>
        <p:sp>
          <p:nvSpPr>
            <p:cNvPr name="TextBox 12" id="12"/>
            <p:cNvSpPr txBox="true"/>
            <p:nvPr/>
          </p:nvSpPr>
          <p:spPr>
            <a:xfrm>
              <a:off x="0" y="88900"/>
              <a:ext cx="660400" cy="936581"/>
            </a:xfrm>
            <a:prstGeom prst="rect">
              <a:avLst/>
            </a:prstGeom>
          </p:spPr>
          <p:txBody>
            <a:bodyPr anchor="ctr" rtlCol="false" tIns="50800" lIns="50800" bIns="50800" rIns="50800"/>
            <a:lstStyle/>
            <a:p>
              <a:pPr algn="ctr">
                <a:lnSpc>
                  <a:spcPts val="2763"/>
                </a:lnSpc>
              </a:pPr>
            </a:p>
          </p:txBody>
        </p:sp>
      </p:grpSp>
      <p:sp>
        <p:nvSpPr>
          <p:cNvPr name="Freeform 13" id="13"/>
          <p:cNvSpPr/>
          <p:nvPr/>
        </p:nvSpPr>
        <p:spPr>
          <a:xfrm flipH="false" flipV="false" rot="0">
            <a:off x="5669303" y="4940762"/>
            <a:ext cx="3500530" cy="811081"/>
          </a:xfrm>
          <a:custGeom>
            <a:avLst/>
            <a:gdLst/>
            <a:ahLst/>
            <a:cxnLst/>
            <a:rect r="r" b="b" t="t" l="l"/>
            <a:pathLst>
              <a:path h="811081" w="3500530">
                <a:moveTo>
                  <a:pt x="0" y="0"/>
                </a:moveTo>
                <a:lnTo>
                  <a:pt x="3500530" y="0"/>
                </a:lnTo>
                <a:lnTo>
                  <a:pt x="3500530" y="811080"/>
                </a:lnTo>
                <a:lnTo>
                  <a:pt x="0" y="81108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146544" r="0" b="0"/>
            </a:stretch>
          </a:blipFill>
          <a:ln cap="sq">
            <a:noFill/>
            <a:prstDash val="solid"/>
            <a:miter/>
          </a:ln>
        </p:spPr>
      </p:sp>
      <p:grpSp>
        <p:nvGrpSpPr>
          <p:cNvPr name="Group 14" id="14"/>
          <p:cNvGrpSpPr/>
          <p:nvPr/>
        </p:nvGrpSpPr>
        <p:grpSpPr>
          <a:xfrm rot="-5400000">
            <a:off x="4594423" y="6773003"/>
            <a:ext cx="1273132" cy="1976942"/>
            <a:chOff x="0" y="0"/>
            <a:chExt cx="660400" cy="1025481"/>
          </a:xfrm>
        </p:grpSpPr>
        <p:sp>
          <p:nvSpPr>
            <p:cNvPr name="Freeform 15" id="15"/>
            <p:cNvSpPr/>
            <p:nvPr/>
          </p:nvSpPr>
          <p:spPr>
            <a:xfrm flipH="false" flipV="false" rot="0">
              <a:off x="0" y="0"/>
              <a:ext cx="660400" cy="1025481"/>
            </a:xfrm>
            <a:custGeom>
              <a:avLst/>
              <a:gdLst/>
              <a:ahLst/>
              <a:cxnLst/>
              <a:rect r="r" b="b" t="t" l="l"/>
              <a:pathLst>
                <a:path h="1025481"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3226"/>
                  </a:cubicBezTo>
                  <a:lnTo>
                    <a:pt x="660400" y="1025481"/>
                  </a:lnTo>
                  <a:lnTo>
                    <a:pt x="0" y="1025481"/>
                  </a:lnTo>
                  <a:lnTo>
                    <a:pt x="0" y="333740"/>
                  </a:lnTo>
                  <a:cubicBezTo>
                    <a:pt x="1782" y="185660"/>
                    <a:pt x="93019" y="64045"/>
                    <a:pt x="220252" y="19070"/>
                  </a:cubicBezTo>
                  <a:close/>
                </a:path>
              </a:pathLst>
            </a:custGeom>
            <a:solidFill>
              <a:srgbClr val="CE6200">
                <a:alpha val="49804"/>
              </a:srgbClr>
            </a:solidFill>
          </p:spPr>
        </p:sp>
        <p:sp>
          <p:nvSpPr>
            <p:cNvPr name="TextBox 16" id="16"/>
            <p:cNvSpPr txBox="true"/>
            <p:nvPr/>
          </p:nvSpPr>
          <p:spPr>
            <a:xfrm>
              <a:off x="0" y="88900"/>
              <a:ext cx="660400" cy="936581"/>
            </a:xfrm>
            <a:prstGeom prst="rect">
              <a:avLst/>
            </a:prstGeom>
          </p:spPr>
          <p:txBody>
            <a:bodyPr anchor="ctr" rtlCol="false" tIns="50800" lIns="50800" bIns="50800" rIns="50800"/>
            <a:lstStyle/>
            <a:p>
              <a:pPr algn="ctr">
                <a:lnSpc>
                  <a:spcPts val="2763"/>
                </a:lnSpc>
              </a:pPr>
            </a:p>
          </p:txBody>
        </p:sp>
      </p:grpSp>
      <p:sp>
        <p:nvSpPr>
          <p:cNvPr name="Freeform 17" id="17"/>
          <p:cNvSpPr/>
          <p:nvPr/>
        </p:nvSpPr>
        <p:spPr>
          <a:xfrm flipH="false" flipV="false" rot="0">
            <a:off x="5669303" y="7947160"/>
            <a:ext cx="3500530" cy="754111"/>
          </a:xfrm>
          <a:custGeom>
            <a:avLst/>
            <a:gdLst/>
            <a:ahLst/>
            <a:cxnLst/>
            <a:rect r="r" b="b" t="t" l="l"/>
            <a:pathLst>
              <a:path h="754111" w="3500530">
                <a:moveTo>
                  <a:pt x="0" y="0"/>
                </a:moveTo>
                <a:lnTo>
                  <a:pt x="3500530" y="0"/>
                </a:lnTo>
                <a:lnTo>
                  <a:pt x="3500530" y="754111"/>
                </a:lnTo>
                <a:lnTo>
                  <a:pt x="0" y="754111"/>
                </a:lnTo>
                <a:lnTo>
                  <a:pt x="0" y="0"/>
                </a:lnTo>
                <a:close/>
              </a:path>
            </a:pathLst>
          </a:custGeom>
          <a:blipFill>
            <a:blip r:embed="rId4">
              <a:alphaModFix amt="50000"/>
              <a:extLst>
                <a:ext uri="{96DAC541-7B7A-43D3-8B79-37D633B846F1}">
                  <asvg:svgBlip xmlns:asvg="http://schemas.microsoft.com/office/drawing/2016/SVG/main" r:embed="rId6"/>
                </a:ext>
              </a:extLst>
            </a:blip>
            <a:stretch>
              <a:fillRect l="0" t="-165170" r="0" b="0"/>
            </a:stretch>
          </a:blipFill>
          <a:ln cap="sq">
            <a:noFill/>
            <a:prstDash val="solid"/>
            <a:miter/>
          </a:ln>
        </p:spPr>
      </p:sp>
      <p:sp>
        <p:nvSpPr>
          <p:cNvPr name="Freeform 18" id="18"/>
          <p:cNvSpPr/>
          <p:nvPr/>
        </p:nvSpPr>
        <p:spPr>
          <a:xfrm flipH="false" flipV="false" rot="0">
            <a:off x="5708110" y="3235428"/>
            <a:ext cx="3462043" cy="796688"/>
          </a:xfrm>
          <a:custGeom>
            <a:avLst/>
            <a:gdLst/>
            <a:ahLst/>
            <a:cxnLst/>
            <a:rect r="r" b="b" t="t" l="l"/>
            <a:pathLst>
              <a:path h="796688" w="3462043">
                <a:moveTo>
                  <a:pt x="0" y="0"/>
                </a:moveTo>
                <a:lnTo>
                  <a:pt x="3462044" y="0"/>
                </a:lnTo>
                <a:lnTo>
                  <a:pt x="3462044" y="796687"/>
                </a:lnTo>
                <a:lnTo>
                  <a:pt x="0" y="796687"/>
                </a:lnTo>
                <a:lnTo>
                  <a:pt x="0" y="0"/>
                </a:lnTo>
                <a:close/>
              </a:path>
            </a:pathLst>
          </a:custGeom>
          <a:blipFill>
            <a:blip r:embed="rId4">
              <a:alphaModFix amt="44999"/>
              <a:extLst>
                <a:ext uri="{96DAC541-7B7A-43D3-8B79-37D633B846F1}">
                  <asvg:svgBlip xmlns:asvg="http://schemas.microsoft.com/office/drawing/2016/SVG/main" r:embed="rId7"/>
                </a:ext>
              </a:extLst>
            </a:blip>
            <a:stretch>
              <a:fillRect l="0" t="-148239" r="0" b="0"/>
            </a:stretch>
          </a:blipFill>
          <a:ln cap="sq">
            <a:noFill/>
            <a:prstDash val="solid"/>
            <a:miter/>
          </a:ln>
        </p:spPr>
      </p:sp>
      <p:grpSp>
        <p:nvGrpSpPr>
          <p:cNvPr name="Group 19" id="19"/>
          <p:cNvGrpSpPr/>
          <p:nvPr/>
        </p:nvGrpSpPr>
        <p:grpSpPr>
          <a:xfrm rot="0">
            <a:off x="5669303" y="2620760"/>
            <a:ext cx="3500851" cy="988128"/>
            <a:chOff x="0" y="0"/>
            <a:chExt cx="426875" cy="120487"/>
          </a:xfrm>
        </p:grpSpPr>
        <p:sp>
          <p:nvSpPr>
            <p:cNvPr name="Freeform 20" id="20"/>
            <p:cNvSpPr/>
            <p:nvPr/>
          </p:nvSpPr>
          <p:spPr>
            <a:xfrm flipH="false" flipV="false" rot="0">
              <a:off x="0" y="0"/>
              <a:ext cx="426875" cy="120487"/>
            </a:xfrm>
            <a:custGeom>
              <a:avLst/>
              <a:gdLst/>
              <a:ahLst/>
              <a:cxnLst/>
              <a:rect r="r" b="b" t="t" l="l"/>
              <a:pathLst>
                <a:path h="120487" w="426875">
                  <a:moveTo>
                    <a:pt x="60244" y="0"/>
                  </a:moveTo>
                  <a:lnTo>
                    <a:pt x="366631" y="0"/>
                  </a:lnTo>
                  <a:cubicBezTo>
                    <a:pt x="399903" y="0"/>
                    <a:pt x="426875" y="26972"/>
                    <a:pt x="426875" y="60244"/>
                  </a:cubicBezTo>
                  <a:lnTo>
                    <a:pt x="426875" y="60244"/>
                  </a:lnTo>
                  <a:cubicBezTo>
                    <a:pt x="426875" y="93515"/>
                    <a:pt x="399903" y="120487"/>
                    <a:pt x="366631" y="120487"/>
                  </a:cubicBezTo>
                  <a:lnTo>
                    <a:pt x="60244" y="120487"/>
                  </a:lnTo>
                  <a:cubicBezTo>
                    <a:pt x="26972" y="120487"/>
                    <a:pt x="0" y="93515"/>
                    <a:pt x="0" y="60244"/>
                  </a:cubicBezTo>
                  <a:lnTo>
                    <a:pt x="0" y="60244"/>
                  </a:lnTo>
                  <a:cubicBezTo>
                    <a:pt x="0" y="26972"/>
                    <a:pt x="26972" y="0"/>
                    <a:pt x="60244" y="0"/>
                  </a:cubicBezTo>
                  <a:close/>
                </a:path>
              </a:pathLst>
            </a:custGeom>
            <a:solidFill>
              <a:srgbClr val="386C9C"/>
            </a:solidFill>
          </p:spPr>
        </p:sp>
        <p:sp>
          <p:nvSpPr>
            <p:cNvPr name="TextBox 21" id="21"/>
            <p:cNvSpPr txBox="true"/>
            <p:nvPr/>
          </p:nvSpPr>
          <p:spPr>
            <a:xfrm>
              <a:off x="0" y="-66675"/>
              <a:ext cx="426875" cy="187162"/>
            </a:xfrm>
            <a:prstGeom prst="rect">
              <a:avLst/>
            </a:prstGeom>
          </p:spPr>
          <p:txBody>
            <a:bodyPr anchor="ctr" rtlCol="false" tIns="50800" lIns="50800" bIns="50800" rIns="50800"/>
            <a:lstStyle/>
            <a:p>
              <a:pPr algn="ctr">
                <a:lnSpc>
                  <a:spcPts val="3919"/>
                </a:lnSpc>
              </a:pPr>
            </a:p>
          </p:txBody>
        </p:sp>
      </p:grpSp>
      <p:sp>
        <p:nvSpPr>
          <p:cNvPr name="Freeform 22" id="22"/>
          <p:cNvSpPr/>
          <p:nvPr/>
        </p:nvSpPr>
        <p:spPr>
          <a:xfrm flipH="false" flipV="false" rot="0">
            <a:off x="5669303" y="6701871"/>
            <a:ext cx="3500530" cy="862799"/>
          </a:xfrm>
          <a:custGeom>
            <a:avLst/>
            <a:gdLst/>
            <a:ahLst/>
            <a:cxnLst/>
            <a:rect r="r" b="b" t="t" l="l"/>
            <a:pathLst>
              <a:path h="862799" w="3500530">
                <a:moveTo>
                  <a:pt x="0" y="0"/>
                </a:moveTo>
                <a:lnTo>
                  <a:pt x="3500530" y="0"/>
                </a:lnTo>
                <a:lnTo>
                  <a:pt x="3500530" y="862799"/>
                </a:lnTo>
                <a:lnTo>
                  <a:pt x="0" y="862799"/>
                </a:lnTo>
                <a:lnTo>
                  <a:pt x="0" y="0"/>
                </a:lnTo>
                <a:close/>
              </a:path>
            </a:pathLst>
          </a:custGeom>
          <a:blipFill>
            <a:blip r:embed="rId4">
              <a:alphaModFix amt="50000"/>
              <a:extLst>
                <a:ext uri="{96DAC541-7B7A-43D3-8B79-37D633B846F1}">
                  <asvg:svgBlip xmlns:asvg="http://schemas.microsoft.com/office/drawing/2016/SVG/main" r:embed="rId8"/>
                </a:ext>
              </a:extLst>
            </a:blip>
            <a:stretch>
              <a:fillRect l="0" t="-131766" r="0" b="0"/>
            </a:stretch>
          </a:blipFill>
          <a:ln cap="sq">
            <a:noFill/>
            <a:prstDash val="solid"/>
            <a:miter/>
          </a:ln>
        </p:spPr>
      </p:sp>
      <p:grpSp>
        <p:nvGrpSpPr>
          <p:cNvPr name="Group 23" id="23"/>
          <p:cNvGrpSpPr/>
          <p:nvPr/>
        </p:nvGrpSpPr>
        <p:grpSpPr>
          <a:xfrm rot="0">
            <a:off x="5669303" y="5723267"/>
            <a:ext cx="3500851" cy="988128"/>
            <a:chOff x="0" y="0"/>
            <a:chExt cx="426875" cy="120487"/>
          </a:xfrm>
        </p:grpSpPr>
        <p:sp>
          <p:nvSpPr>
            <p:cNvPr name="Freeform 24" id="24"/>
            <p:cNvSpPr/>
            <p:nvPr/>
          </p:nvSpPr>
          <p:spPr>
            <a:xfrm flipH="false" flipV="false" rot="0">
              <a:off x="0" y="0"/>
              <a:ext cx="426875" cy="120487"/>
            </a:xfrm>
            <a:custGeom>
              <a:avLst/>
              <a:gdLst/>
              <a:ahLst/>
              <a:cxnLst/>
              <a:rect r="r" b="b" t="t" l="l"/>
              <a:pathLst>
                <a:path h="120487" w="426875">
                  <a:moveTo>
                    <a:pt x="60244" y="0"/>
                  </a:moveTo>
                  <a:lnTo>
                    <a:pt x="366631" y="0"/>
                  </a:lnTo>
                  <a:cubicBezTo>
                    <a:pt x="399903" y="0"/>
                    <a:pt x="426875" y="26972"/>
                    <a:pt x="426875" y="60244"/>
                  </a:cubicBezTo>
                  <a:lnTo>
                    <a:pt x="426875" y="60244"/>
                  </a:lnTo>
                  <a:cubicBezTo>
                    <a:pt x="426875" y="93515"/>
                    <a:pt x="399903" y="120487"/>
                    <a:pt x="366631" y="120487"/>
                  </a:cubicBezTo>
                  <a:lnTo>
                    <a:pt x="60244" y="120487"/>
                  </a:lnTo>
                  <a:cubicBezTo>
                    <a:pt x="26972" y="120487"/>
                    <a:pt x="0" y="93515"/>
                    <a:pt x="0" y="60244"/>
                  </a:cubicBezTo>
                  <a:lnTo>
                    <a:pt x="0" y="60244"/>
                  </a:lnTo>
                  <a:cubicBezTo>
                    <a:pt x="0" y="26972"/>
                    <a:pt x="26972" y="0"/>
                    <a:pt x="60244" y="0"/>
                  </a:cubicBezTo>
                  <a:close/>
                </a:path>
              </a:pathLst>
            </a:custGeom>
            <a:solidFill>
              <a:srgbClr val="8F4304"/>
            </a:solidFill>
          </p:spPr>
        </p:sp>
        <p:sp>
          <p:nvSpPr>
            <p:cNvPr name="TextBox 25" id="25"/>
            <p:cNvSpPr txBox="true"/>
            <p:nvPr/>
          </p:nvSpPr>
          <p:spPr>
            <a:xfrm>
              <a:off x="0" y="-66675"/>
              <a:ext cx="426875" cy="187162"/>
            </a:xfrm>
            <a:prstGeom prst="rect">
              <a:avLst/>
            </a:prstGeom>
          </p:spPr>
          <p:txBody>
            <a:bodyPr anchor="ctr" rtlCol="false" tIns="50800" lIns="50800" bIns="50800" rIns="50800"/>
            <a:lstStyle/>
            <a:p>
              <a:pPr algn="ctr">
                <a:lnSpc>
                  <a:spcPts val="3919"/>
                </a:lnSpc>
              </a:pPr>
            </a:p>
          </p:txBody>
        </p:sp>
      </p:grpSp>
      <p:grpSp>
        <p:nvGrpSpPr>
          <p:cNvPr name="Group 26" id="26"/>
          <p:cNvGrpSpPr/>
          <p:nvPr/>
        </p:nvGrpSpPr>
        <p:grpSpPr>
          <a:xfrm rot="0">
            <a:off x="5669303" y="4172986"/>
            <a:ext cx="3500851" cy="988128"/>
            <a:chOff x="0" y="0"/>
            <a:chExt cx="426875" cy="120487"/>
          </a:xfrm>
        </p:grpSpPr>
        <p:sp>
          <p:nvSpPr>
            <p:cNvPr name="Freeform 27" id="27"/>
            <p:cNvSpPr/>
            <p:nvPr/>
          </p:nvSpPr>
          <p:spPr>
            <a:xfrm flipH="false" flipV="false" rot="0">
              <a:off x="0" y="0"/>
              <a:ext cx="426875" cy="120487"/>
            </a:xfrm>
            <a:custGeom>
              <a:avLst/>
              <a:gdLst/>
              <a:ahLst/>
              <a:cxnLst/>
              <a:rect r="r" b="b" t="t" l="l"/>
              <a:pathLst>
                <a:path h="120487" w="426875">
                  <a:moveTo>
                    <a:pt x="60244" y="0"/>
                  </a:moveTo>
                  <a:lnTo>
                    <a:pt x="366631" y="0"/>
                  </a:lnTo>
                  <a:cubicBezTo>
                    <a:pt x="399903" y="0"/>
                    <a:pt x="426875" y="26972"/>
                    <a:pt x="426875" y="60244"/>
                  </a:cubicBezTo>
                  <a:lnTo>
                    <a:pt x="426875" y="60244"/>
                  </a:lnTo>
                  <a:cubicBezTo>
                    <a:pt x="426875" y="93515"/>
                    <a:pt x="399903" y="120487"/>
                    <a:pt x="366631" y="120487"/>
                  </a:cubicBezTo>
                  <a:lnTo>
                    <a:pt x="60244" y="120487"/>
                  </a:lnTo>
                  <a:cubicBezTo>
                    <a:pt x="26972" y="120487"/>
                    <a:pt x="0" y="93515"/>
                    <a:pt x="0" y="60244"/>
                  </a:cubicBezTo>
                  <a:lnTo>
                    <a:pt x="0" y="60244"/>
                  </a:lnTo>
                  <a:cubicBezTo>
                    <a:pt x="0" y="26972"/>
                    <a:pt x="26972" y="0"/>
                    <a:pt x="60244" y="0"/>
                  </a:cubicBezTo>
                  <a:close/>
                </a:path>
              </a:pathLst>
            </a:custGeom>
            <a:solidFill>
              <a:srgbClr val="308FBE"/>
            </a:solidFill>
          </p:spPr>
        </p:sp>
        <p:sp>
          <p:nvSpPr>
            <p:cNvPr name="TextBox 28" id="28"/>
            <p:cNvSpPr txBox="true"/>
            <p:nvPr/>
          </p:nvSpPr>
          <p:spPr>
            <a:xfrm>
              <a:off x="0" y="-66675"/>
              <a:ext cx="426875" cy="187162"/>
            </a:xfrm>
            <a:prstGeom prst="rect">
              <a:avLst/>
            </a:prstGeom>
          </p:spPr>
          <p:txBody>
            <a:bodyPr anchor="ctr" rtlCol="false" tIns="50800" lIns="50800" bIns="50800" rIns="50800"/>
            <a:lstStyle/>
            <a:p>
              <a:pPr algn="ctr">
                <a:lnSpc>
                  <a:spcPts val="3919"/>
                </a:lnSpc>
              </a:pPr>
            </a:p>
          </p:txBody>
        </p:sp>
      </p:grpSp>
      <p:grpSp>
        <p:nvGrpSpPr>
          <p:cNvPr name="Group 29" id="29"/>
          <p:cNvGrpSpPr/>
          <p:nvPr/>
        </p:nvGrpSpPr>
        <p:grpSpPr>
          <a:xfrm rot="0">
            <a:off x="5669303" y="7286402"/>
            <a:ext cx="3500851" cy="988128"/>
            <a:chOff x="0" y="0"/>
            <a:chExt cx="426875" cy="120487"/>
          </a:xfrm>
        </p:grpSpPr>
        <p:sp>
          <p:nvSpPr>
            <p:cNvPr name="Freeform 30" id="30"/>
            <p:cNvSpPr/>
            <p:nvPr/>
          </p:nvSpPr>
          <p:spPr>
            <a:xfrm flipH="false" flipV="false" rot="0">
              <a:off x="0" y="0"/>
              <a:ext cx="426875" cy="120487"/>
            </a:xfrm>
            <a:custGeom>
              <a:avLst/>
              <a:gdLst/>
              <a:ahLst/>
              <a:cxnLst/>
              <a:rect r="r" b="b" t="t" l="l"/>
              <a:pathLst>
                <a:path h="120487" w="426875">
                  <a:moveTo>
                    <a:pt x="60244" y="0"/>
                  </a:moveTo>
                  <a:lnTo>
                    <a:pt x="366631" y="0"/>
                  </a:lnTo>
                  <a:cubicBezTo>
                    <a:pt x="399903" y="0"/>
                    <a:pt x="426875" y="26972"/>
                    <a:pt x="426875" y="60244"/>
                  </a:cubicBezTo>
                  <a:lnTo>
                    <a:pt x="426875" y="60244"/>
                  </a:lnTo>
                  <a:cubicBezTo>
                    <a:pt x="426875" y="93515"/>
                    <a:pt x="399903" y="120487"/>
                    <a:pt x="366631" y="120487"/>
                  </a:cubicBezTo>
                  <a:lnTo>
                    <a:pt x="60244" y="120487"/>
                  </a:lnTo>
                  <a:cubicBezTo>
                    <a:pt x="26972" y="120487"/>
                    <a:pt x="0" y="93515"/>
                    <a:pt x="0" y="60244"/>
                  </a:cubicBezTo>
                  <a:lnTo>
                    <a:pt x="0" y="60244"/>
                  </a:lnTo>
                  <a:cubicBezTo>
                    <a:pt x="0" y="26972"/>
                    <a:pt x="26972" y="0"/>
                    <a:pt x="60244" y="0"/>
                  </a:cubicBezTo>
                  <a:close/>
                </a:path>
              </a:pathLst>
            </a:custGeom>
            <a:solidFill>
              <a:srgbClr val="CE6200"/>
            </a:solidFill>
          </p:spPr>
        </p:sp>
        <p:sp>
          <p:nvSpPr>
            <p:cNvPr name="TextBox 31" id="31"/>
            <p:cNvSpPr txBox="true"/>
            <p:nvPr/>
          </p:nvSpPr>
          <p:spPr>
            <a:xfrm>
              <a:off x="0" y="-66675"/>
              <a:ext cx="426875" cy="187162"/>
            </a:xfrm>
            <a:prstGeom prst="rect">
              <a:avLst/>
            </a:prstGeom>
          </p:spPr>
          <p:txBody>
            <a:bodyPr anchor="ctr" rtlCol="false" tIns="50800" lIns="50800" bIns="50800" rIns="50800"/>
            <a:lstStyle/>
            <a:p>
              <a:pPr algn="ctr">
                <a:lnSpc>
                  <a:spcPts val="3919"/>
                </a:lnSpc>
              </a:pPr>
            </a:p>
          </p:txBody>
        </p:sp>
      </p:grpSp>
      <p:sp>
        <p:nvSpPr>
          <p:cNvPr name="Freeform 32" id="32"/>
          <p:cNvSpPr/>
          <p:nvPr/>
        </p:nvSpPr>
        <p:spPr>
          <a:xfrm flipH="false" flipV="false" rot="0">
            <a:off x="483633" y="4367047"/>
            <a:ext cx="3276846" cy="3625833"/>
          </a:xfrm>
          <a:custGeom>
            <a:avLst/>
            <a:gdLst/>
            <a:ahLst/>
            <a:cxnLst/>
            <a:rect r="r" b="b" t="t" l="l"/>
            <a:pathLst>
              <a:path h="3625833" w="3276846">
                <a:moveTo>
                  <a:pt x="0" y="0"/>
                </a:moveTo>
                <a:lnTo>
                  <a:pt x="3276846" y="0"/>
                </a:lnTo>
                <a:lnTo>
                  <a:pt x="3276846" y="3625833"/>
                </a:lnTo>
                <a:lnTo>
                  <a:pt x="0" y="36258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3" id="33"/>
          <p:cNvSpPr/>
          <p:nvPr/>
        </p:nvSpPr>
        <p:spPr>
          <a:xfrm flipH="false" flipV="false" rot="0">
            <a:off x="4677523" y="2839419"/>
            <a:ext cx="580115" cy="559811"/>
          </a:xfrm>
          <a:custGeom>
            <a:avLst/>
            <a:gdLst/>
            <a:ahLst/>
            <a:cxnLst/>
            <a:rect r="r" b="b" t="t" l="l"/>
            <a:pathLst>
              <a:path h="559811" w="580115">
                <a:moveTo>
                  <a:pt x="0" y="0"/>
                </a:moveTo>
                <a:lnTo>
                  <a:pt x="580114" y="0"/>
                </a:lnTo>
                <a:lnTo>
                  <a:pt x="580114" y="559811"/>
                </a:lnTo>
                <a:lnTo>
                  <a:pt x="0" y="5598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4" id="34"/>
          <p:cNvSpPr/>
          <p:nvPr/>
        </p:nvSpPr>
        <p:spPr>
          <a:xfrm flipH="false" flipV="false" rot="0">
            <a:off x="4648901" y="4346461"/>
            <a:ext cx="637357" cy="661331"/>
          </a:xfrm>
          <a:custGeom>
            <a:avLst/>
            <a:gdLst/>
            <a:ahLst/>
            <a:cxnLst/>
            <a:rect r="r" b="b" t="t" l="l"/>
            <a:pathLst>
              <a:path h="661331" w="637357">
                <a:moveTo>
                  <a:pt x="0" y="0"/>
                </a:moveTo>
                <a:lnTo>
                  <a:pt x="637358" y="0"/>
                </a:lnTo>
                <a:lnTo>
                  <a:pt x="637358" y="661331"/>
                </a:lnTo>
                <a:lnTo>
                  <a:pt x="0" y="66133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5" id="35"/>
          <p:cNvSpPr/>
          <p:nvPr/>
        </p:nvSpPr>
        <p:spPr>
          <a:xfrm flipH="false" flipV="false" rot="0">
            <a:off x="4662295" y="5902148"/>
            <a:ext cx="610571" cy="610571"/>
          </a:xfrm>
          <a:custGeom>
            <a:avLst/>
            <a:gdLst/>
            <a:ahLst/>
            <a:cxnLst/>
            <a:rect r="r" b="b" t="t" l="l"/>
            <a:pathLst>
              <a:path h="610571" w="610571">
                <a:moveTo>
                  <a:pt x="0" y="0"/>
                </a:moveTo>
                <a:lnTo>
                  <a:pt x="610570" y="0"/>
                </a:lnTo>
                <a:lnTo>
                  <a:pt x="610570" y="610571"/>
                </a:lnTo>
                <a:lnTo>
                  <a:pt x="0" y="61057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6" id="36"/>
          <p:cNvSpPr/>
          <p:nvPr/>
        </p:nvSpPr>
        <p:spPr>
          <a:xfrm flipH="false" flipV="false" rot="0">
            <a:off x="4636915" y="7430809"/>
            <a:ext cx="661331" cy="661331"/>
          </a:xfrm>
          <a:custGeom>
            <a:avLst/>
            <a:gdLst/>
            <a:ahLst/>
            <a:cxnLst/>
            <a:rect r="r" b="b" t="t" l="l"/>
            <a:pathLst>
              <a:path h="661331" w="661331">
                <a:moveTo>
                  <a:pt x="0" y="0"/>
                </a:moveTo>
                <a:lnTo>
                  <a:pt x="661330" y="0"/>
                </a:lnTo>
                <a:lnTo>
                  <a:pt x="661330" y="661330"/>
                </a:lnTo>
                <a:lnTo>
                  <a:pt x="0" y="66133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37" id="37"/>
          <p:cNvSpPr txBox="true"/>
          <p:nvPr/>
        </p:nvSpPr>
        <p:spPr>
          <a:xfrm rot="0">
            <a:off x="5926178" y="2837329"/>
            <a:ext cx="2987101" cy="459740"/>
          </a:xfrm>
          <a:prstGeom prst="rect">
            <a:avLst/>
          </a:prstGeom>
        </p:spPr>
        <p:txBody>
          <a:bodyPr anchor="t" rtlCol="false" tIns="0" lIns="0" bIns="0" rIns="0">
            <a:spAutoFit/>
          </a:bodyPr>
          <a:lstStyle/>
          <a:p>
            <a:pPr algn="ctr" marL="0" indent="0" lvl="1">
              <a:lnSpc>
                <a:spcPts val="3639"/>
              </a:lnSpc>
            </a:pPr>
            <a:r>
              <a:rPr lang="en-US" sz="2799">
                <a:solidFill>
                  <a:srgbClr val="FFFFFF"/>
                </a:solidFill>
                <a:latin typeface="Arapey Bold"/>
                <a:ea typeface="Arapey Bold"/>
                <a:cs typeface="Arapey Bold"/>
                <a:sym typeface="Arapey Bold"/>
              </a:rPr>
              <a:t>Stockage distribué</a:t>
            </a:r>
          </a:p>
        </p:txBody>
      </p:sp>
      <p:sp>
        <p:nvSpPr>
          <p:cNvPr name="TextBox 38" id="38"/>
          <p:cNvSpPr txBox="true"/>
          <p:nvPr/>
        </p:nvSpPr>
        <p:spPr>
          <a:xfrm rot="0">
            <a:off x="6123026" y="5954362"/>
            <a:ext cx="2593405" cy="428625"/>
          </a:xfrm>
          <a:prstGeom prst="rect">
            <a:avLst/>
          </a:prstGeom>
        </p:spPr>
        <p:txBody>
          <a:bodyPr anchor="t" rtlCol="false" tIns="0" lIns="0" bIns="0" rIns="0">
            <a:spAutoFit/>
          </a:bodyPr>
          <a:lstStyle/>
          <a:p>
            <a:pPr algn="ctr" marL="0" indent="0" lvl="1">
              <a:lnSpc>
                <a:spcPts val="3359"/>
              </a:lnSpc>
            </a:pPr>
            <a:r>
              <a:rPr lang="en-US" sz="2799">
                <a:solidFill>
                  <a:srgbClr val="FFFFFF"/>
                </a:solidFill>
                <a:latin typeface="Arapey Bold"/>
                <a:ea typeface="Arapey Bold"/>
                <a:cs typeface="Arapey Bold"/>
                <a:sym typeface="Arapey Bold"/>
              </a:rPr>
              <a:t>Faible latence</a:t>
            </a:r>
          </a:p>
        </p:txBody>
      </p:sp>
      <p:sp>
        <p:nvSpPr>
          <p:cNvPr name="TextBox 39" id="39"/>
          <p:cNvSpPr txBox="true"/>
          <p:nvPr/>
        </p:nvSpPr>
        <p:spPr>
          <a:xfrm rot="0">
            <a:off x="5926178" y="4402511"/>
            <a:ext cx="2987101" cy="459740"/>
          </a:xfrm>
          <a:prstGeom prst="rect">
            <a:avLst/>
          </a:prstGeom>
        </p:spPr>
        <p:txBody>
          <a:bodyPr anchor="t" rtlCol="false" tIns="0" lIns="0" bIns="0" rIns="0">
            <a:spAutoFit/>
          </a:bodyPr>
          <a:lstStyle/>
          <a:p>
            <a:pPr algn="ctr" marL="0" indent="0" lvl="1">
              <a:lnSpc>
                <a:spcPts val="3639"/>
              </a:lnSpc>
            </a:pPr>
            <a:r>
              <a:rPr lang="en-US" sz="2799">
                <a:solidFill>
                  <a:srgbClr val="FFFFFF"/>
                </a:solidFill>
                <a:latin typeface="Arapey Bold"/>
                <a:ea typeface="Arapey Bold"/>
                <a:cs typeface="Arapey Bold"/>
                <a:sym typeface="Arapey Bold"/>
              </a:rPr>
              <a:t>Traitement parallèle</a:t>
            </a:r>
          </a:p>
        </p:txBody>
      </p:sp>
      <p:sp>
        <p:nvSpPr>
          <p:cNvPr name="TextBox 40" id="40"/>
          <p:cNvSpPr txBox="true"/>
          <p:nvPr/>
        </p:nvSpPr>
        <p:spPr>
          <a:xfrm rot="0">
            <a:off x="5926178" y="7512554"/>
            <a:ext cx="2987101" cy="459740"/>
          </a:xfrm>
          <a:prstGeom prst="rect">
            <a:avLst/>
          </a:prstGeom>
        </p:spPr>
        <p:txBody>
          <a:bodyPr anchor="t" rtlCol="false" tIns="0" lIns="0" bIns="0" rIns="0">
            <a:spAutoFit/>
          </a:bodyPr>
          <a:lstStyle/>
          <a:p>
            <a:pPr algn="ctr" marL="0" indent="0" lvl="1">
              <a:lnSpc>
                <a:spcPts val="3639"/>
              </a:lnSpc>
            </a:pPr>
            <a:r>
              <a:rPr lang="en-US" sz="2799">
                <a:solidFill>
                  <a:srgbClr val="FFFFFF"/>
                </a:solidFill>
                <a:latin typeface="Arapey Bold"/>
                <a:ea typeface="Arapey Bold"/>
                <a:cs typeface="Arapey Bold"/>
                <a:sym typeface="Arapey Bold"/>
              </a:rPr>
              <a:t>Scalabilité</a:t>
            </a:r>
          </a:p>
        </p:txBody>
      </p:sp>
      <p:sp>
        <p:nvSpPr>
          <p:cNvPr name="TextBox 41" id="41"/>
          <p:cNvSpPr txBox="true"/>
          <p:nvPr/>
        </p:nvSpPr>
        <p:spPr>
          <a:xfrm rot="0">
            <a:off x="9446379" y="2580194"/>
            <a:ext cx="8121678" cy="992536"/>
          </a:xfrm>
          <a:prstGeom prst="rect">
            <a:avLst/>
          </a:prstGeom>
        </p:spPr>
        <p:txBody>
          <a:bodyPr anchor="t" rtlCol="false" tIns="0" lIns="0" bIns="0" rIns="0">
            <a:spAutoFit/>
          </a:bodyPr>
          <a:lstStyle/>
          <a:p>
            <a:pPr algn="l" marL="0" indent="0" lvl="0">
              <a:lnSpc>
                <a:spcPts val="4048"/>
              </a:lnSpc>
            </a:pPr>
            <a:r>
              <a:rPr lang="en-US" sz="2699">
                <a:solidFill>
                  <a:srgbClr val="000000"/>
                </a:solidFill>
                <a:latin typeface="Arapey"/>
                <a:ea typeface="Arapey"/>
                <a:cs typeface="Arapey"/>
                <a:sym typeface="Arapey"/>
              </a:rPr>
              <a:t>Gérer et st</a:t>
            </a:r>
            <a:r>
              <a:rPr lang="en-US" sz="2699">
                <a:solidFill>
                  <a:srgbClr val="000000"/>
                </a:solidFill>
                <a:latin typeface="Arapey"/>
                <a:ea typeface="Arapey"/>
                <a:cs typeface="Arapey"/>
                <a:sym typeface="Arapey"/>
              </a:rPr>
              <a:t>ocker de très grands volumes de données sur plusieurs machines tout en assurant leur disponibilité.</a:t>
            </a:r>
          </a:p>
        </p:txBody>
      </p:sp>
      <p:sp>
        <p:nvSpPr>
          <p:cNvPr name="TextBox 42" id="42"/>
          <p:cNvSpPr txBox="true"/>
          <p:nvPr/>
        </p:nvSpPr>
        <p:spPr>
          <a:xfrm rot="0">
            <a:off x="9446379" y="4087261"/>
            <a:ext cx="8121678" cy="992536"/>
          </a:xfrm>
          <a:prstGeom prst="rect">
            <a:avLst/>
          </a:prstGeom>
        </p:spPr>
        <p:txBody>
          <a:bodyPr anchor="t" rtlCol="false" tIns="0" lIns="0" bIns="0" rIns="0">
            <a:spAutoFit/>
          </a:bodyPr>
          <a:lstStyle/>
          <a:p>
            <a:pPr algn="l" marL="0" indent="0" lvl="0">
              <a:lnSpc>
                <a:spcPts val="4048"/>
              </a:lnSpc>
            </a:pPr>
            <a:r>
              <a:rPr lang="en-US" sz="2699">
                <a:solidFill>
                  <a:srgbClr val="000000"/>
                </a:solidFill>
                <a:latin typeface="Arapey"/>
                <a:ea typeface="Arapey"/>
                <a:cs typeface="Arapey"/>
                <a:sym typeface="Arapey"/>
              </a:rPr>
              <a:t>T</a:t>
            </a:r>
            <a:r>
              <a:rPr lang="en-US" sz="2699">
                <a:solidFill>
                  <a:srgbClr val="000000"/>
                </a:solidFill>
                <a:latin typeface="Arapey"/>
                <a:ea typeface="Arapey"/>
                <a:cs typeface="Arapey"/>
                <a:sym typeface="Arapey"/>
              </a:rPr>
              <a:t>raiter les données simultanément sur plusieurs nœuds afin de réduire le temps de calcul.</a:t>
            </a:r>
          </a:p>
        </p:txBody>
      </p:sp>
      <p:sp>
        <p:nvSpPr>
          <p:cNvPr name="TextBox 43" id="43"/>
          <p:cNvSpPr txBox="true"/>
          <p:nvPr/>
        </p:nvSpPr>
        <p:spPr>
          <a:xfrm rot="0">
            <a:off x="9446379" y="5607636"/>
            <a:ext cx="8121678" cy="992536"/>
          </a:xfrm>
          <a:prstGeom prst="rect">
            <a:avLst/>
          </a:prstGeom>
        </p:spPr>
        <p:txBody>
          <a:bodyPr anchor="t" rtlCol="false" tIns="0" lIns="0" bIns="0" rIns="0">
            <a:spAutoFit/>
          </a:bodyPr>
          <a:lstStyle/>
          <a:p>
            <a:pPr algn="l" marL="0" indent="0" lvl="0">
              <a:lnSpc>
                <a:spcPts val="4048"/>
              </a:lnSpc>
            </a:pPr>
            <a:r>
              <a:rPr lang="en-US" sz="2699">
                <a:solidFill>
                  <a:srgbClr val="000000"/>
                </a:solidFill>
                <a:latin typeface="Arapey"/>
                <a:ea typeface="Arapey"/>
                <a:cs typeface="Arapey"/>
                <a:sym typeface="Arapey"/>
              </a:rPr>
              <a:t>Rédui</a:t>
            </a:r>
            <a:r>
              <a:rPr lang="en-US" sz="2699">
                <a:solidFill>
                  <a:srgbClr val="000000"/>
                </a:solidFill>
                <a:latin typeface="Arapey"/>
                <a:ea typeface="Arapey"/>
                <a:cs typeface="Arapey"/>
                <a:sym typeface="Arapey"/>
              </a:rPr>
              <a:t>re le délai entre la génération des données et leur exploitation, surtout pour les systèmes temps réel.</a:t>
            </a:r>
          </a:p>
        </p:txBody>
      </p:sp>
      <p:sp>
        <p:nvSpPr>
          <p:cNvPr name="TextBox 44" id="44"/>
          <p:cNvSpPr txBox="true"/>
          <p:nvPr/>
        </p:nvSpPr>
        <p:spPr>
          <a:xfrm rot="0">
            <a:off x="9446379" y="7019272"/>
            <a:ext cx="8121678" cy="1497361"/>
          </a:xfrm>
          <a:prstGeom prst="rect">
            <a:avLst/>
          </a:prstGeom>
        </p:spPr>
        <p:txBody>
          <a:bodyPr anchor="t" rtlCol="false" tIns="0" lIns="0" bIns="0" rIns="0">
            <a:spAutoFit/>
          </a:bodyPr>
          <a:lstStyle/>
          <a:p>
            <a:pPr algn="l" marL="0" indent="0" lvl="0">
              <a:lnSpc>
                <a:spcPts val="4048"/>
              </a:lnSpc>
            </a:pPr>
            <a:r>
              <a:rPr lang="en-US" sz="2699">
                <a:solidFill>
                  <a:srgbClr val="000000"/>
                </a:solidFill>
                <a:latin typeface="Arapey"/>
                <a:ea typeface="Arapey"/>
                <a:cs typeface="Arapey"/>
                <a:sym typeface="Arapey"/>
              </a:rPr>
              <a:t>Permett</a:t>
            </a:r>
            <a:r>
              <a:rPr lang="en-US" sz="2699">
                <a:solidFill>
                  <a:srgbClr val="000000"/>
                </a:solidFill>
                <a:latin typeface="Arapey"/>
                <a:ea typeface="Arapey"/>
                <a:cs typeface="Arapey"/>
                <a:sym typeface="Arapey"/>
              </a:rPr>
              <a:t>re au système de s’adapter facilement à l’augmentation du volume de données et du nombre d’utilisateurs.</a:t>
            </a:r>
          </a:p>
        </p:txBody>
      </p:sp>
      <p:grpSp>
        <p:nvGrpSpPr>
          <p:cNvPr name="Group 45" id="45"/>
          <p:cNvGrpSpPr/>
          <p:nvPr/>
        </p:nvGrpSpPr>
        <p:grpSpPr>
          <a:xfrm rot="-5400000">
            <a:off x="4594423" y="8287216"/>
            <a:ext cx="1273132" cy="1976942"/>
            <a:chOff x="0" y="0"/>
            <a:chExt cx="660400" cy="1025481"/>
          </a:xfrm>
        </p:grpSpPr>
        <p:sp>
          <p:nvSpPr>
            <p:cNvPr name="Freeform 46" id="46"/>
            <p:cNvSpPr/>
            <p:nvPr/>
          </p:nvSpPr>
          <p:spPr>
            <a:xfrm flipH="false" flipV="false" rot="0">
              <a:off x="0" y="0"/>
              <a:ext cx="660400" cy="1025481"/>
            </a:xfrm>
            <a:custGeom>
              <a:avLst/>
              <a:gdLst/>
              <a:ahLst/>
              <a:cxnLst/>
              <a:rect r="r" b="b" t="t" l="l"/>
              <a:pathLst>
                <a:path h="1025481"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3226"/>
                  </a:cubicBezTo>
                  <a:lnTo>
                    <a:pt x="660400" y="1025481"/>
                  </a:lnTo>
                  <a:lnTo>
                    <a:pt x="0" y="1025481"/>
                  </a:lnTo>
                  <a:lnTo>
                    <a:pt x="0" y="333740"/>
                  </a:lnTo>
                  <a:cubicBezTo>
                    <a:pt x="1782" y="185660"/>
                    <a:pt x="93019" y="64045"/>
                    <a:pt x="220252" y="19070"/>
                  </a:cubicBezTo>
                  <a:close/>
                </a:path>
              </a:pathLst>
            </a:custGeom>
            <a:solidFill>
              <a:srgbClr val="FC8409">
                <a:alpha val="49804"/>
              </a:srgbClr>
            </a:solidFill>
          </p:spPr>
        </p:sp>
        <p:sp>
          <p:nvSpPr>
            <p:cNvPr name="TextBox 47" id="47"/>
            <p:cNvSpPr txBox="true"/>
            <p:nvPr/>
          </p:nvSpPr>
          <p:spPr>
            <a:xfrm>
              <a:off x="0" y="88900"/>
              <a:ext cx="660400" cy="936581"/>
            </a:xfrm>
            <a:prstGeom prst="rect">
              <a:avLst/>
            </a:prstGeom>
          </p:spPr>
          <p:txBody>
            <a:bodyPr anchor="ctr" rtlCol="false" tIns="50800" lIns="50800" bIns="50800" rIns="50800"/>
            <a:lstStyle/>
            <a:p>
              <a:pPr algn="ctr">
                <a:lnSpc>
                  <a:spcPts val="2763"/>
                </a:lnSpc>
              </a:pPr>
            </a:p>
          </p:txBody>
        </p:sp>
      </p:grpSp>
      <p:sp>
        <p:nvSpPr>
          <p:cNvPr name="Freeform 48" id="48"/>
          <p:cNvSpPr/>
          <p:nvPr/>
        </p:nvSpPr>
        <p:spPr>
          <a:xfrm flipH="false" flipV="false" rot="0">
            <a:off x="5669303" y="9494789"/>
            <a:ext cx="3500530" cy="754111"/>
          </a:xfrm>
          <a:custGeom>
            <a:avLst/>
            <a:gdLst/>
            <a:ahLst/>
            <a:cxnLst/>
            <a:rect r="r" b="b" t="t" l="l"/>
            <a:pathLst>
              <a:path h="754111" w="3500530">
                <a:moveTo>
                  <a:pt x="0" y="0"/>
                </a:moveTo>
                <a:lnTo>
                  <a:pt x="3500530" y="0"/>
                </a:lnTo>
                <a:lnTo>
                  <a:pt x="3500530" y="754111"/>
                </a:lnTo>
                <a:lnTo>
                  <a:pt x="0" y="754111"/>
                </a:lnTo>
                <a:lnTo>
                  <a:pt x="0" y="0"/>
                </a:lnTo>
                <a:close/>
              </a:path>
            </a:pathLst>
          </a:custGeom>
          <a:blipFill>
            <a:blip r:embed="rId4">
              <a:alphaModFix amt="50000"/>
              <a:extLst>
                <a:ext uri="{96DAC541-7B7A-43D3-8B79-37D633B846F1}">
                  <asvg:svgBlip xmlns:asvg="http://schemas.microsoft.com/office/drawing/2016/SVG/main" r:embed="rId6"/>
                </a:ext>
              </a:extLst>
            </a:blip>
            <a:stretch>
              <a:fillRect l="0" t="-165170" r="0" b="0"/>
            </a:stretch>
          </a:blipFill>
          <a:ln cap="sq">
            <a:noFill/>
            <a:prstDash val="solid"/>
            <a:miter/>
          </a:ln>
        </p:spPr>
      </p:sp>
      <p:grpSp>
        <p:nvGrpSpPr>
          <p:cNvPr name="Group 49" id="49"/>
          <p:cNvGrpSpPr/>
          <p:nvPr/>
        </p:nvGrpSpPr>
        <p:grpSpPr>
          <a:xfrm rot="0">
            <a:off x="5669303" y="8800615"/>
            <a:ext cx="3500851" cy="988128"/>
            <a:chOff x="0" y="0"/>
            <a:chExt cx="426875" cy="120487"/>
          </a:xfrm>
        </p:grpSpPr>
        <p:sp>
          <p:nvSpPr>
            <p:cNvPr name="Freeform 50" id="50"/>
            <p:cNvSpPr/>
            <p:nvPr/>
          </p:nvSpPr>
          <p:spPr>
            <a:xfrm flipH="false" flipV="false" rot="0">
              <a:off x="0" y="0"/>
              <a:ext cx="426875" cy="120487"/>
            </a:xfrm>
            <a:custGeom>
              <a:avLst/>
              <a:gdLst/>
              <a:ahLst/>
              <a:cxnLst/>
              <a:rect r="r" b="b" t="t" l="l"/>
              <a:pathLst>
                <a:path h="120487" w="426875">
                  <a:moveTo>
                    <a:pt x="60244" y="0"/>
                  </a:moveTo>
                  <a:lnTo>
                    <a:pt x="366631" y="0"/>
                  </a:lnTo>
                  <a:cubicBezTo>
                    <a:pt x="399903" y="0"/>
                    <a:pt x="426875" y="26972"/>
                    <a:pt x="426875" y="60244"/>
                  </a:cubicBezTo>
                  <a:lnTo>
                    <a:pt x="426875" y="60244"/>
                  </a:lnTo>
                  <a:cubicBezTo>
                    <a:pt x="426875" y="93515"/>
                    <a:pt x="399903" y="120487"/>
                    <a:pt x="366631" y="120487"/>
                  </a:cubicBezTo>
                  <a:lnTo>
                    <a:pt x="60244" y="120487"/>
                  </a:lnTo>
                  <a:cubicBezTo>
                    <a:pt x="26972" y="120487"/>
                    <a:pt x="0" y="93515"/>
                    <a:pt x="0" y="60244"/>
                  </a:cubicBezTo>
                  <a:lnTo>
                    <a:pt x="0" y="60244"/>
                  </a:lnTo>
                  <a:cubicBezTo>
                    <a:pt x="0" y="26972"/>
                    <a:pt x="26972" y="0"/>
                    <a:pt x="60244" y="0"/>
                  </a:cubicBezTo>
                  <a:close/>
                </a:path>
              </a:pathLst>
            </a:custGeom>
            <a:solidFill>
              <a:srgbClr val="FC8409"/>
            </a:solidFill>
          </p:spPr>
        </p:sp>
        <p:sp>
          <p:nvSpPr>
            <p:cNvPr name="TextBox 51" id="51"/>
            <p:cNvSpPr txBox="true"/>
            <p:nvPr/>
          </p:nvSpPr>
          <p:spPr>
            <a:xfrm>
              <a:off x="0" y="-66675"/>
              <a:ext cx="426875" cy="187162"/>
            </a:xfrm>
            <a:prstGeom prst="rect">
              <a:avLst/>
            </a:prstGeom>
          </p:spPr>
          <p:txBody>
            <a:bodyPr anchor="ctr" rtlCol="false" tIns="50800" lIns="50800" bIns="50800" rIns="50800"/>
            <a:lstStyle/>
            <a:p>
              <a:pPr algn="ctr">
                <a:lnSpc>
                  <a:spcPts val="3919"/>
                </a:lnSpc>
              </a:pPr>
            </a:p>
          </p:txBody>
        </p:sp>
      </p:grpSp>
      <p:sp>
        <p:nvSpPr>
          <p:cNvPr name="Freeform 52" id="52"/>
          <p:cNvSpPr/>
          <p:nvPr/>
        </p:nvSpPr>
        <p:spPr>
          <a:xfrm flipH="false" flipV="false" rot="0">
            <a:off x="4636915" y="8945022"/>
            <a:ext cx="661331" cy="661331"/>
          </a:xfrm>
          <a:custGeom>
            <a:avLst/>
            <a:gdLst/>
            <a:ahLst/>
            <a:cxnLst/>
            <a:rect r="r" b="b" t="t" l="l"/>
            <a:pathLst>
              <a:path h="661331" w="661331">
                <a:moveTo>
                  <a:pt x="0" y="0"/>
                </a:moveTo>
                <a:lnTo>
                  <a:pt x="661330" y="0"/>
                </a:lnTo>
                <a:lnTo>
                  <a:pt x="661330" y="661330"/>
                </a:lnTo>
                <a:lnTo>
                  <a:pt x="0" y="66133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53" id="53"/>
          <p:cNvSpPr txBox="true"/>
          <p:nvPr/>
        </p:nvSpPr>
        <p:spPr>
          <a:xfrm rot="0">
            <a:off x="5926178" y="8852753"/>
            <a:ext cx="2987101" cy="916940"/>
          </a:xfrm>
          <a:prstGeom prst="rect">
            <a:avLst/>
          </a:prstGeom>
        </p:spPr>
        <p:txBody>
          <a:bodyPr anchor="t" rtlCol="false" tIns="0" lIns="0" bIns="0" rIns="0">
            <a:spAutoFit/>
          </a:bodyPr>
          <a:lstStyle/>
          <a:p>
            <a:pPr algn="ctr" marL="0" indent="0" lvl="1">
              <a:lnSpc>
                <a:spcPts val="3639"/>
              </a:lnSpc>
            </a:pPr>
            <a:r>
              <a:rPr lang="en-US" sz="2799">
                <a:solidFill>
                  <a:srgbClr val="FFFFFF"/>
                </a:solidFill>
                <a:latin typeface="Arapey Bold"/>
                <a:ea typeface="Arapey Bold"/>
                <a:cs typeface="Arapey Bold"/>
                <a:sym typeface="Arapey Bold"/>
              </a:rPr>
              <a:t>Tolérance aux pannes</a:t>
            </a:r>
          </a:p>
        </p:txBody>
      </p:sp>
      <p:sp>
        <p:nvSpPr>
          <p:cNvPr name="TextBox 54" id="54"/>
          <p:cNvSpPr txBox="true"/>
          <p:nvPr/>
        </p:nvSpPr>
        <p:spPr>
          <a:xfrm rot="0">
            <a:off x="9446379" y="8755548"/>
            <a:ext cx="8121678" cy="992536"/>
          </a:xfrm>
          <a:prstGeom prst="rect">
            <a:avLst/>
          </a:prstGeom>
        </p:spPr>
        <p:txBody>
          <a:bodyPr anchor="t" rtlCol="false" tIns="0" lIns="0" bIns="0" rIns="0">
            <a:spAutoFit/>
          </a:bodyPr>
          <a:lstStyle/>
          <a:p>
            <a:pPr algn="l" marL="0" indent="0" lvl="0">
              <a:lnSpc>
                <a:spcPts val="4048"/>
              </a:lnSpc>
            </a:pPr>
            <a:r>
              <a:rPr lang="en-US" sz="2699">
                <a:solidFill>
                  <a:srgbClr val="000000"/>
                </a:solidFill>
                <a:latin typeface="Arapey"/>
                <a:ea typeface="Arapey"/>
                <a:cs typeface="Arapey"/>
                <a:sym typeface="Arapey"/>
              </a:rPr>
              <a:t>Garanti</a:t>
            </a:r>
            <a:r>
              <a:rPr lang="en-US" sz="2699">
                <a:solidFill>
                  <a:srgbClr val="000000"/>
                </a:solidFill>
                <a:latin typeface="Arapey"/>
                <a:ea typeface="Arapey"/>
                <a:cs typeface="Arapey"/>
                <a:sym typeface="Arapey"/>
              </a:rPr>
              <a:t>r la continuité du service et l’intégrité des données en cas de défaillance d’un composant.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08013" y="-1209675"/>
            <a:ext cx="2273427" cy="4114800"/>
          </a:xfrm>
          <a:custGeom>
            <a:avLst/>
            <a:gdLst/>
            <a:ahLst/>
            <a:cxnLst/>
            <a:rect r="r" b="b" t="t" l="l"/>
            <a:pathLst>
              <a:path h="4114800" w="2273427">
                <a:moveTo>
                  <a:pt x="0" y="0"/>
                </a:moveTo>
                <a:lnTo>
                  <a:pt x="2273427" y="0"/>
                </a:lnTo>
                <a:lnTo>
                  <a:pt x="227342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080868" y="847725"/>
            <a:ext cx="12131063" cy="1706469"/>
          </a:xfrm>
          <a:prstGeom prst="rect">
            <a:avLst/>
          </a:prstGeom>
        </p:spPr>
        <p:txBody>
          <a:bodyPr anchor="t" rtlCol="false" tIns="0" lIns="0" bIns="0" rIns="0">
            <a:spAutoFit/>
          </a:bodyPr>
          <a:lstStyle/>
          <a:p>
            <a:pPr algn="ctr">
              <a:lnSpc>
                <a:spcPts val="14092"/>
              </a:lnSpc>
            </a:pPr>
            <a:r>
              <a:rPr lang="en-US" sz="10066">
                <a:solidFill>
                  <a:srgbClr val="CE6200"/>
                </a:solidFill>
                <a:latin typeface="Anton"/>
                <a:ea typeface="Anton"/>
                <a:cs typeface="Anton"/>
                <a:sym typeface="Anton"/>
              </a:rPr>
              <a:t>OBJECTIFS DU PROJET</a:t>
            </a:r>
          </a:p>
        </p:txBody>
      </p:sp>
      <p:grpSp>
        <p:nvGrpSpPr>
          <p:cNvPr name="Group 4" id="4"/>
          <p:cNvGrpSpPr/>
          <p:nvPr/>
        </p:nvGrpSpPr>
        <p:grpSpPr>
          <a:xfrm rot="0">
            <a:off x="1642670" y="3017803"/>
            <a:ext cx="14154381" cy="3111722"/>
            <a:chOff x="0" y="0"/>
            <a:chExt cx="3727903" cy="819548"/>
          </a:xfrm>
        </p:grpSpPr>
        <p:sp>
          <p:nvSpPr>
            <p:cNvPr name="Freeform 5" id="5"/>
            <p:cNvSpPr/>
            <p:nvPr/>
          </p:nvSpPr>
          <p:spPr>
            <a:xfrm flipH="false" flipV="false" rot="0">
              <a:off x="0" y="0"/>
              <a:ext cx="3727903" cy="819548"/>
            </a:xfrm>
            <a:custGeom>
              <a:avLst/>
              <a:gdLst/>
              <a:ahLst/>
              <a:cxnLst/>
              <a:rect r="r" b="b" t="t" l="l"/>
              <a:pathLst>
                <a:path h="819548" w="3727903">
                  <a:moveTo>
                    <a:pt x="0" y="0"/>
                  </a:moveTo>
                  <a:lnTo>
                    <a:pt x="3727903" y="0"/>
                  </a:lnTo>
                  <a:lnTo>
                    <a:pt x="3727903" y="819548"/>
                  </a:lnTo>
                  <a:lnTo>
                    <a:pt x="0" y="819548"/>
                  </a:lnTo>
                  <a:close/>
                </a:path>
              </a:pathLst>
            </a:custGeom>
            <a:solidFill>
              <a:srgbClr val="0A303B"/>
            </a:solidFill>
          </p:spPr>
        </p:sp>
        <p:sp>
          <p:nvSpPr>
            <p:cNvPr name="TextBox 6" id="6"/>
            <p:cNvSpPr txBox="true"/>
            <p:nvPr/>
          </p:nvSpPr>
          <p:spPr>
            <a:xfrm>
              <a:off x="0" y="-38100"/>
              <a:ext cx="3727903" cy="857648"/>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849610" y="3334308"/>
            <a:ext cx="13535781" cy="2331720"/>
          </a:xfrm>
          <a:prstGeom prst="rect">
            <a:avLst/>
          </a:prstGeom>
        </p:spPr>
        <p:txBody>
          <a:bodyPr anchor="t" rtlCol="false" tIns="0" lIns="0" bIns="0" rIns="0">
            <a:spAutoFit/>
          </a:bodyPr>
          <a:lstStyle/>
          <a:p>
            <a:pPr algn="just" marL="647698" indent="-323849" lvl="1">
              <a:lnSpc>
                <a:spcPts val="3689"/>
              </a:lnSpc>
              <a:buFont typeface="Arial"/>
              <a:buChar char="•"/>
            </a:pPr>
            <a:r>
              <a:rPr lang="en-US" sz="2999">
                <a:solidFill>
                  <a:srgbClr val="FFFFFF"/>
                </a:solidFill>
                <a:latin typeface="Arapey"/>
                <a:ea typeface="Arapey"/>
                <a:cs typeface="Arapey"/>
                <a:sym typeface="Arapey"/>
              </a:rPr>
              <a:t>Les objectifs stratégiques de ce projet consistent à exploiter les données collectées afin de faciliter la prise de décision à travers des informations fiables et exploitables. Le système permet également la surveillance en temps réel des capteurs IoT afin de suivre leur état et leur activité, tout en assurant la détection rapide des anomalies et des comportements critiques pouvant nécessiter une intervention immédiate.</a:t>
            </a:r>
          </a:p>
        </p:txBody>
      </p:sp>
      <p:sp>
        <p:nvSpPr>
          <p:cNvPr name="Freeform 8" id="8"/>
          <p:cNvSpPr/>
          <p:nvPr/>
        </p:nvSpPr>
        <p:spPr>
          <a:xfrm flipH="true" flipV="false" rot="5400000">
            <a:off x="15839472" y="7492693"/>
            <a:ext cx="2273427" cy="4114800"/>
          </a:xfrm>
          <a:custGeom>
            <a:avLst/>
            <a:gdLst/>
            <a:ahLst/>
            <a:cxnLst/>
            <a:rect r="r" b="b" t="t" l="l"/>
            <a:pathLst>
              <a:path h="4114800" w="2273427">
                <a:moveTo>
                  <a:pt x="2273427" y="0"/>
                </a:moveTo>
                <a:lnTo>
                  <a:pt x="0" y="0"/>
                </a:lnTo>
                <a:lnTo>
                  <a:pt x="0" y="4114800"/>
                </a:lnTo>
                <a:lnTo>
                  <a:pt x="2273427" y="4114800"/>
                </a:lnTo>
                <a:lnTo>
                  <a:pt x="22734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4080868" y="6446142"/>
            <a:ext cx="12131063" cy="2798445"/>
          </a:xfrm>
          <a:prstGeom prst="rect">
            <a:avLst/>
          </a:prstGeom>
        </p:spPr>
        <p:txBody>
          <a:bodyPr anchor="t" rtlCol="false" tIns="0" lIns="0" bIns="0" rIns="0">
            <a:spAutoFit/>
          </a:bodyPr>
          <a:lstStyle/>
          <a:p>
            <a:pPr algn="just" marL="647698" indent="-323849" lvl="1">
              <a:lnSpc>
                <a:spcPts val="3689"/>
              </a:lnSpc>
              <a:buFont typeface="Arial"/>
              <a:buChar char="•"/>
            </a:pPr>
            <a:r>
              <a:rPr lang="en-US" sz="2999">
                <a:solidFill>
                  <a:srgbClr val="0A303B"/>
                </a:solidFill>
                <a:latin typeface="Arapey"/>
                <a:ea typeface="Arapey"/>
                <a:cs typeface="Arapey"/>
                <a:sym typeface="Arapey"/>
              </a:rPr>
              <a:t>Les objectifs techniques visent à mettre en place une architecture Big Data performante capable de traiter les données en continu dès leur arrivée grâce au traitement streaming. Le projet repose sur une architecture scalable, pouvant évoluer avec l’augmentation du volume de données, et sur l’intégration de technologies clés telles que Kafka, Spark et HDFS pour assurer l’ingestion, le traitement et le stockage distribué des données.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73738" y="3639551"/>
            <a:ext cx="8247462" cy="6091383"/>
            <a:chOff x="0" y="0"/>
            <a:chExt cx="2172114" cy="1604304"/>
          </a:xfrm>
        </p:grpSpPr>
        <p:sp>
          <p:nvSpPr>
            <p:cNvPr name="Freeform 3" id="3"/>
            <p:cNvSpPr/>
            <p:nvPr/>
          </p:nvSpPr>
          <p:spPr>
            <a:xfrm flipH="false" flipV="false" rot="0">
              <a:off x="0" y="0"/>
              <a:ext cx="2172114" cy="1604304"/>
            </a:xfrm>
            <a:custGeom>
              <a:avLst/>
              <a:gdLst/>
              <a:ahLst/>
              <a:cxnLst/>
              <a:rect r="r" b="b" t="t" l="l"/>
              <a:pathLst>
                <a:path h="1604304" w="2172114">
                  <a:moveTo>
                    <a:pt x="2172114" y="14081"/>
                  </a:moveTo>
                  <a:lnTo>
                    <a:pt x="2172114" y="1590224"/>
                  </a:lnTo>
                  <a:cubicBezTo>
                    <a:pt x="2172114" y="1598000"/>
                    <a:pt x="2165810" y="1604304"/>
                    <a:pt x="2158034" y="1604304"/>
                  </a:cubicBezTo>
                  <a:lnTo>
                    <a:pt x="14081" y="1604304"/>
                  </a:lnTo>
                  <a:cubicBezTo>
                    <a:pt x="10346" y="1604304"/>
                    <a:pt x="6765" y="1602821"/>
                    <a:pt x="4124" y="1600180"/>
                  </a:cubicBezTo>
                  <a:cubicBezTo>
                    <a:pt x="1483" y="1597540"/>
                    <a:pt x="0" y="1593958"/>
                    <a:pt x="0" y="1590224"/>
                  </a:cubicBezTo>
                  <a:lnTo>
                    <a:pt x="0" y="14081"/>
                  </a:lnTo>
                  <a:cubicBezTo>
                    <a:pt x="0" y="6304"/>
                    <a:pt x="6304" y="0"/>
                    <a:pt x="14081" y="0"/>
                  </a:cubicBezTo>
                  <a:lnTo>
                    <a:pt x="2158034" y="0"/>
                  </a:lnTo>
                  <a:cubicBezTo>
                    <a:pt x="2165810" y="0"/>
                    <a:pt x="2172114" y="6304"/>
                    <a:pt x="2172114" y="14081"/>
                  </a:cubicBezTo>
                  <a:close/>
                </a:path>
              </a:pathLst>
            </a:custGeom>
            <a:solidFill>
              <a:srgbClr val="CE6200"/>
            </a:solidFill>
          </p:spPr>
        </p:sp>
        <p:sp>
          <p:nvSpPr>
            <p:cNvPr name="TextBox 4" id="4"/>
            <p:cNvSpPr txBox="true"/>
            <p:nvPr/>
          </p:nvSpPr>
          <p:spPr>
            <a:xfrm>
              <a:off x="0" y="-38100"/>
              <a:ext cx="2172114" cy="164240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31985" y="7441573"/>
            <a:ext cx="4121370" cy="3099613"/>
          </a:xfrm>
          <a:custGeom>
            <a:avLst/>
            <a:gdLst/>
            <a:ahLst/>
            <a:cxnLst/>
            <a:rect r="r" b="b" t="t" l="l"/>
            <a:pathLst>
              <a:path h="3099613" w="4121370">
                <a:moveTo>
                  <a:pt x="0" y="0"/>
                </a:moveTo>
                <a:lnTo>
                  <a:pt x="4121370" y="0"/>
                </a:lnTo>
                <a:lnTo>
                  <a:pt x="4121370" y="3099614"/>
                </a:lnTo>
                <a:lnTo>
                  <a:pt x="0" y="30996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511345" y="838200"/>
            <a:ext cx="11695787" cy="1675131"/>
          </a:xfrm>
          <a:prstGeom prst="rect">
            <a:avLst/>
          </a:prstGeom>
        </p:spPr>
        <p:txBody>
          <a:bodyPr anchor="t" rtlCol="false" tIns="0" lIns="0" bIns="0" rIns="0">
            <a:spAutoFit/>
          </a:bodyPr>
          <a:lstStyle/>
          <a:p>
            <a:pPr algn="ctr">
              <a:lnSpc>
                <a:spcPts val="13719"/>
              </a:lnSpc>
            </a:pPr>
            <a:r>
              <a:rPr lang="en-US" sz="9799">
                <a:solidFill>
                  <a:srgbClr val="CE6200"/>
                </a:solidFill>
                <a:latin typeface="Anton"/>
                <a:ea typeface="Anton"/>
                <a:cs typeface="Anton"/>
                <a:sym typeface="Anton"/>
              </a:rPr>
              <a:t>PRÉSENTATION DU PROJET</a:t>
            </a:r>
          </a:p>
        </p:txBody>
      </p:sp>
      <p:sp>
        <p:nvSpPr>
          <p:cNvPr name="Freeform 7" id="7"/>
          <p:cNvSpPr/>
          <p:nvPr/>
        </p:nvSpPr>
        <p:spPr>
          <a:xfrm flipH="true" flipV="true" rot="0">
            <a:off x="14207132" y="-184302"/>
            <a:ext cx="4121370" cy="3099613"/>
          </a:xfrm>
          <a:custGeom>
            <a:avLst/>
            <a:gdLst/>
            <a:ahLst/>
            <a:cxnLst/>
            <a:rect r="r" b="b" t="t" l="l"/>
            <a:pathLst>
              <a:path h="3099613" w="4121370">
                <a:moveTo>
                  <a:pt x="4121369" y="3099613"/>
                </a:moveTo>
                <a:lnTo>
                  <a:pt x="0" y="3099613"/>
                </a:lnTo>
                <a:lnTo>
                  <a:pt x="0" y="0"/>
                </a:lnTo>
                <a:lnTo>
                  <a:pt x="4121369" y="0"/>
                </a:lnTo>
                <a:lnTo>
                  <a:pt x="4121369" y="309961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587289" y="3271528"/>
            <a:ext cx="6733850" cy="4198620"/>
          </a:xfrm>
          <a:prstGeom prst="rect">
            <a:avLst/>
          </a:prstGeom>
        </p:spPr>
        <p:txBody>
          <a:bodyPr anchor="t" rtlCol="false" tIns="0" lIns="0" bIns="0" rIns="0">
            <a:spAutoFit/>
          </a:bodyPr>
          <a:lstStyle/>
          <a:p>
            <a:pPr algn="just" marL="647698" indent="-323849" lvl="1">
              <a:lnSpc>
                <a:spcPts val="3689"/>
              </a:lnSpc>
              <a:buFont typeface="Arial"/>
              <a:buChar char="•"/>
            </a:pPr>
            <a:r>
              <a:rPr lang="en-US" sz="2999">
                <a:solidFill>
                  <a:srgbClr val="00234C"/>
                </a:solidFill>
                <a:latin typeface="Arapey"/>
                <a:ea typeface="Arapey"/>
                <a:cs typeface="Arapey"/>
                <a:sym typeface="Arapey"/>
              </a:rPr>
              <a:t>Le projet consiste à concevoir un système de traitement Big Data simulant un environnement IoT composé de plusieurs capteurs répartis sur différentes zones. Ces capteurs produisent en continu des mesures environnementales telles que la température, l’humidité, la pression atmosphérique et la luminosité.</a:t>
            </a:r>
          </a:p>
        </p:txBody>
      </p:sp>
      <p:sp>
        <p:nvSpPr>
          <p:cNvPr name="TextBox 9" id="9"/>
          <p:cNvSpPr txBox="true"/>
          <p:nvPr/>
        </p:nvSpPr>
        <p:spPr>
          <a:xfrm rot="0">
            <a:off x="9514568" y="3881083"/>
            <a:ext cx="7123817" cy="5598795"/>
          </a:xfrm>
          <a:prstGeom prst="rect">
            <a:avLst/>
          </a:prstGeom>
        </p:spPr>
        <p:txBody>
          <a:bodyPr anchor="t" rtlCol="false" tIns="0" lIns="0" bIns="0" rIns="0">
            <a:spAutoFit/>
          </a:bodyPr>
          <a:lstStyle/>
          <a:p>
            <a:pPr algn="just" marL="647700" indent="-323850" lvl="1">
              <a:lnSpc>
                <a:spcPts val="3690"/>
              </a:lnSpc>
              <a:buFont typeface="Arial"/>
              <a:buChar char="•"/>
            </a:pPr>
            <a:r>
              <a:rPr lang="en-US" sz="3000">
                <a:solidFill>
                  <a:srgbClr val="FFFFFF"/>
                </a:solidFill>
                <a:latin typeface="Arapey Bold"/>
                <a:ea typeface="Arapey Bold"/>
                <a:cs typeface="Arapey Bold"/>
                <a:sym typeface="Arapey Bold"/>
              </a:rPr>
              <a:t>Géné</a:t>
            </a:r>
            <a:r>
              <a:rPr lang="en-US" sz="3000">
                <a:solidFill>
                  <a:srgbClr val="FFFFFF"/>
                </a:solidFill>
                <a:latin typeface="Arapey Bold"/>
                <a:ea typeface="Arapey Bold"/>
                <a:cs typeface="Arapey Bold"/>
                <a:sym typeface="Arapey Bold"/>
              </a:rPr>
              <a:t>ration continue des données</a:t>
            </a:r>
          </a:p>
          <a:p>
            <a:pPr algn="just">
              <a:lnSpc>
                <a:spcPts val="3690"/>
              </a:lnSpc>
            </a:pPr>
            <a:r>
              <a:rPr lang="en-US" sz="3000">
                <a:solidFill>
                  <a:srgbClr val="FFFFFF"/>
                </a:solidFill>
                <a:latin typeface="Arapey"/>
                <a:ea typeface="Arapey"/>
                <a:cs typeface="Arapey"/>
                <a:sym typeface="Arapey"/>
              </a:rPr>
              <a:t>Les données sont produites de manière continue et envoyées en temps réel afin de reproduire un environnement IoT réel.</a:t>
            </a:r>
          </a:p>
          <a:p>
            <a:pPr algn="just" marL="647700" indent="-323850" lvl="1">
              <a:lnSpc>
                <a:spcPts val="3690"/>
              </a:lnSpc>
              <a:buFont typeface="Arial"/>
              <a:buChar char="•"/>
            </a:pPr>
            <a:r>
              <a:rPr lang="en-US" sz="3000">
                <a:solidFill>
                  <a:srgbClr val="FFFFFF"/>
                </a:solidFill>
                <a:latin typeface="Arapey Bold"/>
                <a:ea typeface="Arapey Bold"/>
                <a:cs typeface="Arapey Bold"/>
                <a:sym typeface="Arapey Bold"/>
              </a:rPr>
              <a:t>Détection d’anomalies</a:t>
            </a:r>
          </a:p>
          <a:p>
            <a:pPr algn="just">
              <a:lnSpc>
                <a:spcPts val="3690"/>
              </a:lnSpc>
            </a:pPr>
            <a:r>
              <a:rPr lang="en-US" sz="3000">
                <a:solidFill>
                  <a:srgbClr val="FFFFFF"/>
                </a:solidFill>
                <a:latin typeface="Arapey"/>
                <a:ea typeface="Arapey"/>
                <a:cs typeface="Arapey"/>
                <a:sym typeface="Arapey"/>
              </a:rPr>
              <a:t>Le système analyse les données pour identifier automatiquement les valeurs anormales ou critiques.</a:t>
            </a:r>
          </a:p>
          <a:p>
            <a:pPr algn="just" marL="647700" indent="-323850" lvl="1">
              <a:lnSpc>
                <a:spcPts val="3690"/>
              </a:lnSpc>
              <a:buFont typeface="Arial"/>
              <a:buChar char="•"/>
            </a:pPr>
            <a:r>
              <a:rPr lang="en-US" sz="3000">
                <a:solidFill>
                  <a:srgbClr val="FFFFFF"/>
                </a:solidFill>
                <a:latin typeface="Arapey Bold"/>
                <a:ea typeface="Arapey Bold"/>
                <a:cs typeface="Arapey Bold"/>
                <a:sym typeface="Arapey Bold"/>
              </a:rPr>
              <a:t>Visualisation en temps réel</a:t>
            </a:r>
          </a:p>
          <a:p>
            <a:pPr algn="just">
              <a:lnSpc>
                <a:spcPts val="3690"/>
              </a:lnSpc>
            </a:pPr>
            <a:r>
              <a:rPr lang="en-US" sz="3000">
                <a:solidFill>
                  <a:srgbClr val="FFFFFF"/>
                </a:solidFill>
                <a:latin typeface="Arapey"/>
                <a:ea typeface="Arapey"/>
                <a:cs typeface="Arapey"/>
                <a:sym typeface="Arapey"/>
              </a:rPr>
              <a:t>Les résultats sont affichés sur un tableau de bord interactif permettant de suivre l’état du système en temps réel.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31061" y="4002538"/>
            <a:ext cx="8129629" cy="5803058"/>
          </a:xfrm>
          <a:custGeom>
            <a:avLst/>
            <a:gdLst/>
            <a:ahLst/>
            <a:cxnLst/>
            <a:rect r="r" b="b" t="t" l="l"/>
            <a:pathLst>
              <a:path h="5803058" w="8129629">
                <a:moveTo>
                  <a:pt x="0" y="0"/>
                </a:moveTo>
                <a:lnTo>
                  <a:pt x="8129629" y="0"/>
                </a:lnTo>
                <a:lnTo>
                  <a:pt x="8129629" y="5803057"/>
                </a:lnTo>
                <a:lnTo>
                  <a:pt x="0" y="5803057"/>
                </a:lnTo>
                <a:lnTo>
                  <a:pt x="0" y="0"/>
                </a:lnTo>
                <a:close/>
              </a:path>
            </a:pathLst>
          </a:custGeom>
          <a:blipFill>
            <a:blip r:embed="rId2"/>
            <a:stretch>
              <a:fillRect l="0" t="0" r="0" b="0"/>
            </a:stretch>
          </a:blipFill>
          <a:ln w="9525" cap="sq">
            <a:solidFill>
              <a:srgbClr val="000000"/>
            </a:solidFill>
            <a:prstDash val="solid"/>
            <a:miter/>
          </a:ln>
        </p:spPr>
      </p:sp>
      <p:sp>
        <p:nvSpPr>
          <p:cNvPr name="Freeform 3" id="3"/>
          <p:cNvSpPr/>
          <p:nvPr/>
        </p:nvSpPr>
        <p:spPr>
          <a:xfrm flipH="false" flipV="false" rot="0">
            <a:off x="2541954" y="2498547"/>
            <a:ext cx="12489683" cy="1233173"/>
          </a:xfrm>
          <a:custGeom>
            <a:avLst/>
            <a:gdLst/>
            <a:ahLst/>
            <a:cxnLst/>
            <a:rect r="r" b="b" t="t" l="l"/>
            <a:pathLst>
              <a:path h="1233173" w="12489683">
                <a:moveTo>
                  <a:pt x="0" y="0"/>
                </a:moveTo>
                <a:lnTo>
                  <a:pt x="12489683" y="0"/>
                </a:lnTo>
                <a:lnTo>
                  <a:pt x="12489683" y="1233173"/>
                </a:lnTo>
                <a:lnTo>
                  <a:pt x="0" y="1233173"/>
                </a:lnTo>
                <a:lnTo>
                  <a:pt x="0" y="0"/>
                </a:lnTo>
                <a:close/>
              </a:path>
            </a:pathLst>
          </a:custGeom>
          <a:blipFill>
            <a:blip r:embed="rId3"/>
            <a:stretch>
              <a:fillRect l="0" t="0" r="0" b="-13940"/>
            </a:stretch>
          </a:blipFill>
        </p:spPr>
      </p:sp>
      <p:sp>
        <p:nvSpPr>
          <p:cNvPr name="Freeform 4" id="4"/>
          <p:cNvSpPr/>
          <p:nvPr/>
        </p:nvSpPr>
        <p:spPr>
          <a:xfrm flipH="false" flipV="false" rot="0">
            <a:off x="10036409" y="4002538"/>
            <a:ext cx="6938055" cy="5803058"/>
          </a:xfrm>
          <a:custGeom>
            <a:avLst/>
            <a:gdLst/>
            <a:ahLst/>
            <a:cxnLst/>
            <a:rect r="r" b="b" t="t" l="l"/>
            <a:pathLst>
              <a:path h="5803058" w="6938055">
                <a:moveTo>
                  <a:pt x="0" y="0"/>
                </a:moveTo>
                <a:lnTo>
                  <a:pt x="6938054" y="0"/>
                </a:lnTo>
                <a:lnTo>
                  <a:pt x="6938054" y="5803057"/>
                </a:lnTo>
                <a:lnTo>
                  <a:pt x="0" y="5803057"/>
                </a:lnTo>
                <a:lnTo>
                  <a:pt x="0" y="0"/>
                </a:lnTo>
                <a:close/>
              </a:path>
            </a:pathLst>
          </a:custGeom>
          <a:blipFill>
            <a:blip r:embed="rId4"/>
            <a:stretch>
              <a:fillRect l="0" t="0" r="-14902" b="0"/>
            </a:stretch>
          </a:blipFill>
          <a:ln w="9525" cap="sq">
            <a:solidFill>
              <a:srgbClr val="000000"/>
            </a:solidFill>
            <a:prstDash val="solid"/>
            <a:miter/>
          </a:ln>
        </p:spPr>
      </p:sp>
      <p:sp>
        <p:nvSpPr>
          <p:cNvPr name="TextBox 5" id="5"/>
          <p:cNvSpPr txBox="true"/>
          <p:nvPr/>
        </p:nvSpPr>
        <p:spPr>
          <a:xfrm rot="0">
            <a:off x="3135923" y="571500"/>
            <a:ext cx="12386079" cy="1666462"/>
          </a:xfrm>
          <a:prstGeom prst="rect">
            <a:avLst/>
          </a:prstGeom>
        </p:spPr>
        <p:txBody>
          <a:bodyPr anchor="t" rtlCol="false" tIns="0" lIns="0" bIns="0" rIns="0">
            <a:spAutoFit/>
          </a:bodyPr>
          <a:lstStyle/>
          <a:p>
            <a:pPr algn="ctr">
              <a:lnSpc>
                <a:spcPts val="13672"/>
              </a:lnSpc>
            </a:pPr>
            <a:r>
              <a:rPr lang="en-US" sz="9766">
                <a:solidFill>
                  <a:srgbClr val="CE6200"/>
                </a:solidFill>
                <a:latin typeface="Anton"/>
                <a:ea typeface="Anton"/>
                <a:cs typeface="Anton"/>
                <a:sym typeface="Anton"/>
              </a:rPr>
              <a:t>ARCHITECTURE GLOBALE</a:t>
            </a:r>
          </a:p>
        </p:txBody>
      </p:sp>
      <p:sp>
        <p:nvSpPr>
          <p:cNvPr name="Freeform 6" id="6"/>
          <p:cNvSpPr/>
          <p:nvPr/>
        </p:nvSpPr>
        <p:spPr>
          <a:xfrm flipH="false" flipV="false" rot="5400000">
            <a:off x="-108013" y="-1209675"/>
            <a:ext cx="2273427" cy="4114800"/>
          </a:xfrm>
          <a:custGeom>
            <a:avLst/>
            <a:gdLst/>
            <a:ahLst/>
            <a:cxnLst/>
            <a:rect r="r" b="b" t="t" l="l"/>
            <a:pathLst>
              <a:path h="4114800" w="2273427">
                <a:moveTo>
                  <a:pt x="0" y="0"/>
                </a:moveTo>
                <a:lnTo>
                  <a:pt x="2273427" y="0"/>
                </a:lnTo>
                <a:lnTo>
                  <a:pt x="227342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true" rot="0">
            <a:off x="12809355" y="-2577411"/>
            <a:ext cx="6363739" cy="4990232"/>
          </a:xfrm>
          <a:custGeom>
            <a:avLst/>
            <a:gdLst/>
            <a:ahLst/>
            <a:cxnLst/>
            <a:rect r="r" b="b" t="t" l="l"/>
            <a:pathLst>
              <a:path h="4990232" w="6363739">
                <a:moveTo>
                  <a:pt x="6363740" y="4990233"/>
                </a:moveTo>
                <a:lnTo>
                  <a:pt x="0" y="4990233"/>
                </a:lnTo>
                <a:lnTo>
                  <a:pt x="0" y="0"/>
                </a:lnTo>
                <a:lnTo>
                  <a:pt x="6363740" y="0"/>
                </a:lnTo>
                <a:lnTo>
                  <a:pt x="6363740" y="4990233"/>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DAG8mWFCLrE</dc:identifier>
  <dcterms:modified xsi:type="dcterms:W3CDTF">2011-08-01T06:04:30Z</dcterms:modified>
  <cp:revision>1</cp:revision>
  <dc:title>Présentation du Projet Big Data</dc:title>
</cp:coreProperties>
</file>